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3"/>
  </p:notesMasterIdLst>
  <p:sldIdLst>
    <p:sldId id="699" r:id="rId3"/>
    <p:sldId id="703" r:id="rId4"/>
    <p:sldId id="704" r:id="rId5"/>
    <p:sldId id="705" r:id="rId6"/>
    <p:sldId id="706" r:id="rId7"/>
    <p:sldId id="707" r:id="rId8"/>
    <p:sldId id="708" r:id="rId9"/>
    <p:sldId id="709" r:id="rId10"/>
    <p:sldId id="710" r:id="rId11"/>
    <p:sldId id="711" r:id="rId12"/>
    <p:sldId id="712" r:id="rId13"/>
    <p:sldId id="713" r:id="rId14"/>
    <p:sldId id="714" r:id="rId15"/>
    <p:sldId id="715" r:id="rId16"/>
    <p:sldId id="716" r:id="rId17"/>
    <p:sldId id="717" r:id="rId18"/>
    <p:sldId id="718" r:id="rId19"/>
    <p:sldId id="701" r:id="rId20"/>
    <p:sldId id="702" r:id="rId21"/>
    <p:sldId id="679" r:id="rId2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0477"/>
    <a:srgbClr val="2462B0"/>
    <a:srgbClr val="E14A30"/>
    <a:srgbClr val="FDBA14"/>
    <a:srgbClr val="000000"/>
    <a:srgbClr val="D83F3F"/>
    <a:srgbClr val="FFCE33"/>
    <a:srgbClr val="22B1BF"/>
    <a:srgbClr val="499D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30" autoAdjust="0"/>
    <p:restoredTop sz="86447" autoAdjust="0"/>
  </p:normalViewPr>
  <p:slideViewPr>
    <p:cSldViewPr snapToGrid="0">
      <p:cViewPr varScale="1">
        <p:scale>
          <a:sx n="116" d="100"/>
          <a:sy n="116" d="100"/>
        </p:scale>
        <p:origin x="504"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A8BF3-28B4-4D29-8143-291BBD75E4ED}" type="datetimeFigureOut">
              <a:rPr lang="vi-VN" smtClean="0"/>
              <a:t>06/05/2020</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BCFDA-27A2-45EC-9890-6B4CDA215AA0}" type="slidenum">
              <a:rPr lang="vi-VN" smtClean="0"/>
              <a:t>‹#›</a:t>
            </a:fld>
            <a:endParaRPr lang="vi-VN"/>
          </a:p>
        </p:txBody>
      </p:sp>
    </p:spTree>
    <p:extLst>
      <p:ext uri="{BB962C8B-B14F-4D97-AF65-F5344CB8AC3E}">
        <p14:creationId xmlns:p14="http://schemas.microsoft.com/office/powerpoint/2010/main" val="397582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7BCFDA-27A2-45EC-9890-6B4CDA215AA0}" type="slidenum">
              <a:rPr lang="vi-VN" smtClean="0"/>
              <a:t>1</a:t>
            </a:fld>
            <a:endParaRPr lang="vi-VN"/>
          </a:p>
        </p:txBody>
      </p:sp>
    </p:spTree>
    <p:extLst>
      <p:ext uri="{BB962C8B-B14F-4D97-AF65-F5344CB8AC3E}">
        <p14:creationId xmlns:p14="http://schemas.microsoft.com/office/powerpoint/2010/main" val="1831348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7BCFDA-27A2-45EC-9890-6B4CDA215AA0}" type="slidenum">
              <a:rPr lang="vi-VN" smtClean="0"/>
              <a:t>18</a:t>
            </a:fld>
            <a:endParaRPr lang="vi-VN"/>
          </a:p>
        </p:txBody>
      </p:sp>
    </p:spTree>
    <p:extLst>
      <p:ext uri="{BB962C8B-B14F-4D97-AF65-F5344CB8AC3E}">
        <p14:creationId xmlns:p14="http://schemas.microsoft.com/office/powerpoint/2010/main" val="26121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4312BD-C957-47F6-9609-7C3D10866FBF}"/>
              </a:ext>
            </a:extLst>
          </p:cNvPr>
          <p:cNvSpPr>
            <a:spLocks noGrp="1"/>
          </p:cNvSpPr>
          <p:nvPr>
            <p:ph type="ctrTitle"/>
          </p:nvPr>
        </p:nvSpPr>
        <p:spPr>
          <a:xfrm>
            <a:off x="1524000" y="1122362"/>
            <a:ext cx="9144000" cy="2986417"/>
          </a:xfrm>
        </p:spPr>
        <p:txBody>
          <a:bodyPr anchor="b"/>
          <a:lstStyle>
            <a:lvl1pPr algn="ctr">
              <a:defRPr sz="4800">
                <a:solidFill>
                  <a:schemeClr val="tx1"/>
                </a:solidFill>
              </a:defRPr>
            </a:lvl1pPr>
          </a:lstStyle>
          <a:p>
            <a:r>
              <a:rPr lang="en-US"/>
              <a:t>Click to edit Master title style</a:t>
            </a:r>
            <a:endParaRPr lang="vi-VN"/>
          </a:p>
        </p:txBody>
      </p:sp>
      <p:sp>
        <p:nvSpPr>
          <p:cNvPr id="3" name="Subtitle 2">
            <a:extLst>
              <a:ext uri="{FF2B5EF4-FFF2-40B4-BE49-F238E27FC236}">
                <a16:creationId xmlns:a16="http://schemas.microsoft.com/office/drawing/2014/main" xmlns="" id="{6F25837F-8C6B-4F04-9A01-36F9C0777BE7}"/>
              </a:ext>
            </a:extLst>
          </p:cNvPr>
          <p:cNvSpPr>
            <a:spLocks noGrp="1"/>
          </p:cNvSpPr>
          <p:nvPr>
            <p:ph type="subTitle" idx="1"/>
          </p:nvPr>
        </p:nvSpPr>
        <p:spPr>
          <a:xfrm>
            <a:off x="1524000" y="4190260"/>
            <a:ext cx="9144000" cy="106754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5" name="Footer Placeholder 4">
            <a:extLst>
              <a:ext uri="{FF2B5EF4-FFF2-40B4-BE49-F238E27FC236}">
                <a16:creationId xmlns:a16="http://schemas.microsoft.com/office/drawing/2014/main" xmlns="" id="{CA208C0B-8F0E-45AC-8A5F-73E91FFE6A07}"/>
              </a:ext>
            </a:extLst>
          </p:cNvPr>
          <p:cNvSpPr>
            <a:spLocks noGrp="1"/>
          </p:cNvSpPr>
          <p:nvPr>
            <p:ph type="ftr" sz="quarter" idx="11"/>
          </p:nvPr>
        </p:nvSpPr>
        <p:spPr/>
        <p:txBody>
          <a:bodyPr/>
          <a:lstStyle/>
          <a:p>
            <a:r>
              <a:rPr lang="vi-VN" smtClean="0"/>
              <a:t>Bài 5 - Quy tắc viết code trong C</a:t>
            </a:r>
            <a:endParaRPr lang="vi-VN"/>
          </a:p>
        </p:txBody>
      </p:sp>
      <p:sp>
        <p:nvSpPr>
          <p:cNvPr id="6" name="Slide Number Placeholder 5">
            <a:extLst>
              <a:ext uri="{FF2B5EF4-FFF2-40B4-BE49-F238E27FC236}">
                <a16:creationId xmlns:a16="http://schemas.microsoft.com/office/drawing/2014/main" xmlns="" id="{6E09A07F-AF8B-455B-9CF1-96C49D9DF43A}"/>
              </a:ext>
            </a:extLst>
          </p:cNvPr>
          <p:cNvSpPr>
            <a:spLocks noGrp="1"/>
          </p:cNvSpPr>
          <p:nvPr>
            <p:ph type="sldNum" sz="quarter" idx="12"/>
          </p:nvPr>
        </p:nvSpPr>
        <p:spPr/>
        <p:txBody>
          <a:bodyPr/>
          <a:lstStyle/>
          <a:p>
            <a:fld id="{201540FA-0942-482B-9F37-EA3921DFDA04}" type="slidenum">
              <a:rPr lang="vi-VN" smtClean="0"/>
              <a:t>‹#›</a:t>
            </a:fld>
            <a:endParaRPr lang="vi-VN"/>
          </a:p>
        </p:txBody>
      </p:sp>
      <p:sp>
        <p:nvSpPr>
          <p:cNvPr id="19" name="Rectangle 18"/>
          <p:cNvSpPr/>
          <p:nvPr userDrawn="1"/>
        </p:nvSpPr>
        <p:spPr>
          <a:xfrm>
            <a:off x="0" y="-17461"/>
            <a:ext cx="12192000" cy="621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9041"/>
            <a:ext cx="12200878" cy="695325"/>
          </a:xfrm>
          <a:prstGeom prst="rect">
            <a:avLst/>
          </a:prstGeom>
        </p:spPr>
      </p:pic>
      <p:pic>
        <p:nvPicPr>
          <p:cNvPr id="18" name="Picture 17"/>
          <p:cNvPicPr/>
          <p:nvPr userDrawn="1"/>
        </p:nvPicPr>
        <p:blipFill>
          <a:blip r:embed="rId3" cstate="print">
            <a:extLst>
              <a:ext uri="{28A0092B-C50C-407E-A947-70E740481C1C}">
                <a14:useLocalDpi xmlns:a14="http://schemas.microsoft.com/office/drawing/2010/main" val="0"/>
              </a:ext>
            </a:extLst>
          </a:blip>
          <a:stretch>
            <a:fillRect/>
          </a:stretch>
        </p:blipFill>
        <p:spPr>
          <a:xfrm>
            <a:off x="9221476" y="147718"/>
            <a:ext cx="2896235" cy="455964"/>
          </a:xfrm>
          <a:prstGeom prst="rect">
            <a:avLst/>
          </a:prstGeom>
        </p:spPr>
      </p:pic>
    </p:spTree>
    <p:extLst>
      <p:ext uri="{BB962C8B-B14F-4D97-AF65-F5344CB8AC3E}">
        <p14:creationId xmlns:p14="http://schemas.microsoft.com/office/powerpoint/2010/main" val="555618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476E83-14A5-4D2B-8BD8-37CA5F407F3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xmlns="" id="{CD8F40AB-8BDC-4478-9707-A74E879847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xmlns="" id="{A7A20860-B9BF-4AF1-8512-F46CCEB9F900}"/>
              </a:ext>
            </a:extLst>
          </p:cNvPr>
          <p:cNvSpPr>
            <a:spLocks noGrp="1"/>
          </p:cNvSpPr>
          <p:nvPr>
            <p:ph type="ftr" sz="quarter" idx="11"/>
          </p:nvPr>
        </p:nvSpPr>
        <p:spPr/>
        <p:txBody>
          <a:bodyPr/>
          <a:lstStyle/>
          <a:p>
            <a:r>
              <a:rPr lang="vi-VN" smtClean="0"/>
              <a:t>Bài 5 - Quy tắc viết code trong C</a:t>
            </a:r>
            <a:endParaRPr lang="vi-VN"/>
          </a:p>
        </p:txBody>
      </p:sp>
      <p:sp>
        <p:nvSpPr>
          <p:cNvPr id="6" name="Slide Number Placeholder 5">
            <a:extLst>
              <a:ext uri="{FF2B5EF4-FFF2-40B4-BE49-F238E27FC236}">
                <a16:creationId xmlns:a16="http://schemas.microsoft.com/office/drawing/2014/main" xmlns="" id="{E3CC4875-5E3B-4A11-AE37-35EB7F30EC11}"/>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0515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FD0BEEA7-B126-4372-8699-B148BE7750B5}"/>
              </a:ext>
            </a:extLst>
          </p:cNvPr>
          <p:cNvSpPr>
            <a:spLocks noGrp="1"/>
          </p:cNvSpPr>
          <p:nvPr>
            <p:ph type="title" orient="vert"/>
          </p:nvPr>
        </p:nvSpPr>
        <p:spPr>
          <a:xfrm>
            <a:off x="8724901" y="365125"/>
            <a:ext cx="2628901"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xmlns="" id="{EF233BDC-705A-47B0-8E6C-FB68332FC475}"/>
              </a:ext>
            </a:extLst>
          </p:cNvPr>
          <p:cNvSpPr>
            <a:spLocks noGrp="1"/>
          </p:cNvSpPr>
          <p:nvPr>
            <p:ph type="body" orient="vert" idx="1"/>
          </p:nvPr>
        </p:nvSpPr>
        <p:spPr>
          <a:xfrm>
            <a:off x="838201" y="365125"/>
            <a:ext cx="7734301"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xmlns="" id="{AB63FCCF-8987-4909-99D0-0703AD4FFF7B}"/>
              </a:ext>
            </a:extLst>
          </p:cNvPr>
          <p:cNvSpPr>
            <a:spLocks noGrp="1"/>
          </p:cNvSpPr>
          <p:nvPr>
            <p:ph type="ftr" sz="quarter" idx="11"/>
          </p:nvPr>
        </p:nvSpPr>
        <p:spPr/>
        <p:txBody>
          <a:bodyPr/>
          <a:lstStyle/>
          <a:p>
            <a:r>
              <a:rPr lang="vi-VN" smtClean="0"/>
              <a:t>Bài 5 - Quy tắc viết code trong C</a:t>
            </a:r>
            <a:endParaRPr lang="vi-VN"/>
          </a:p>
        </p:txBody>
      </p:sp>
      <p:sp>
        <p:nvSpPr>
          <p:cNvPr id="6" name="Slide Number Placeholder 5">
            <a:extLst>
              <a:ext uri="{FF2B5EF4-FFF2-40B4-BE49-F238E27FC236}">
                <a16:creationId xmlns:a16="http://schemas.microsoft.com/office/drawing/2014/main" xmlns="" id="{4A2C0C29-05BA-42B7-9995-CFE659002D3C}"/>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255923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25767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26355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6964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567327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6844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8994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69424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8510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55DB36-0E1A-4848-9EC4-0357353DE174}"/>
              </a:ext>
            </a:extLst>
          </p:cNvPr>
          <p:cNvSpPr>
            <a:spLocks noGrp="1"/>
          </p:cNvSpPr>
          <p:nvPr>
            <p:ph type="title"/>
          </p:nvPr>
        </p:nvSpPr>
        <p:spPr/>
        <p:txBody>
          <a:bodyPr/>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xmlns="" id="{FA6304AB-C35A-491B-A8FE-97CA94F03A39}"/>
              </a:ext>
            </a:extLst>
          </p:cNvPr>
          <p:cNvSpPr>
            <a:spLocks noGrp="1"/>
          </p:cNvSpPr>
          <p:nvPr>
            <p:ph idx="1"/>
          </p:nvPr>
        </p:nvSpPr>
        <p:spPr>
          <a:xfrm>
            <a:off x="20827" y="692458"/>
            <a:ext cx="12096884" cy="54845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xmlns="" id="{9EBB10F6-26BA-42E8-AA86-7CD09DC437EF}"/>
              </a:ext>
            </a:extLst>
          </p:cNvPr>
          <p:cNvSpPr>
            <a:spLocks noGrp="1"/>
          </p:cNvSpPr>
          <p:nvPr>
            <p:ph type="ftr" sz="quarter" idx="11"/>
          </p:nvPr>
        </p:nvSpPr>
        <p:spPr/>
        <p:txBody>
          <a:bodyPr/>
          <a:lstStyle/>
          <a:p>
            <a:r>
              <a:rPr lang="vi-VN" smtClean="0"/>
              <a:t>Bài 5 - Quy tắc viết code trong C</a:t>
            </a:r>
            <a:endParaRPr lang="vi-VN"/>
          </a:p>
        </p:txBody>
      </p:sp>
      <p:sp>
        <p:nvSpPr>
          <p:cNvPr id="6" name="Slide Number Placeholder 5">
            <a:extLst>
              <a:ext uri="{FF2B5EF4-FFF2-40B4-BE49-F238E27FC236}">
                <a16:creationId xmlns:a16="http://schemas.microsoft.com/office/drawing/2014/main" xmlns="" id="{182C4C3B-D2A7-494D-91D6-C50AFF1D92E2}"/>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752030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01155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03473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90874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3203684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4577834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835982057"/>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54473936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36320753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C037366-9773-4F4A-97B4-89CB2B71FEF4}"/>
              </a:ext>
            </a:extLst>
          </p:cNvPr>
          <p:cNvSpPr>
            <a:spLocks noGrp="1"/>
          </p:cNvSpPr>
          <p:nvPr>
            <p:ph type="title"/>
          </p:nvPr>
        </p:nvSpPr>
        <p:spPr>
          <a:xfrm>
            <a:off x="129703" y="712409"/>
            <a:ext cx="11956178" cy="532160"/>
          </a:xfrm>
          <a:prstGeom prst="rect">
            <a:avLst/>
          </a:prstGeom>
        </p:spPr>
        <p:txBody>
          <a:bodyPr/>
          <a:lstStyle>
            <a:lvl1pPr>
              <a:defRPr sz="3600" b="1"/>
            </a:lvl1pPr>
          </a:lstStyle>
          <a:p>
            <a:r>
              <a:rPr lang="en-US"/>
              <a:t>Click to edit Master title style</a:t>
            </a:r>
          </a:p>
        </p:txBody>
      </p:sp>
      <p:sp>
        <p:nvSpPr>
          <p:cNvPr id="3" name="Date Placeholder 2">
            <a:extLst>
              <a:ext uri="{FF2B5EF4-FFF2-40B4-BE49-F238E27FC236}">
                <a16:creationId xmlns="" xmlns:a16="http://schemas.microsoft.com/office/drawing/2014/main" id="{29FB3954-A1C9-4A4F-8998-B86B2213F98B}"/>
              </a:ext>
            </a:extLst>
          </p:cNvPr>
          <p:cNvSpPr>
            <a:spLocks noGrp="1"/>
          </p:cNvSpPr>
          <p:nvPr>
            <p:ph type="dt" sz="half" idx="10"/>
          </p:nvPr>
        </p:nvSpPr>
        <p:spPr>
          <a:xfrm>
            <a:off x="838200" y="6356350"/>
            <a:ext cx="2743200" cy="365125"/>
          </a:xfrm>
          <a:prstGeom prst="rect">
            <a:avLst/>
          </a:prstGeom>
        </p:spPr>
        <p:txBody>
          <a:bodyPr/>
          <a:lstStyle/>
          <a:p>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249EB47-7A4C-4FDF-83E9-8BB97BD9008B}"/>
              </a:ext>
            </a:extLst>
          </p:cNvPr>
          <p:cNvSpPr>
            <a:spLocks noGrp="1"/>
          </p:cNvSpPr>
          <p:nvPr>
            <p:ph type="ftr" sz="quarter" idx="11"/>
          </p:nvPr>
        </p:nvSpPr>
        <p:spPr>
          <a:xfrm>
            <a:off x="3445476" y="6326659"/>
            <a:ext cx="4114800" cy="365125"/>
          </a:xfrm>
          <a:prstGeom prst="rect">
            <a:avLst/>
          </a:prstGeom>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7A0CF0F7-ADEB-41AF-A58A-A551B343E6D4}"/>
              </a:ext>
            </a:extLst>
          </p:cNvPr>
          <p:cNvSpPr>
            <a:spLocks noGrp="1"/>
          </p:cNvSpPr>
          <p:nvPr>
            <p:ph type="sldNum" sz="quarter" idx="12"/>
          </p:nvPr>
        </p:nvSpPr>
        <p:spPr>
          <a:xfrm>
            <a:off x="7474343" y="6279101"/>
            <a:ext cx="2743200" cy="365125"/>
          </a:xfrm>
          <a:prstGeom prst="rect">
            <a:avLst/>
          </a:prstGeom>
        </p:spPr>
        <p:txBody>
          <a:bodyPr/>
          <a:lstStyle/>
          <a:p>
            <a:fld id="{BA17BED6-08A9-4142-BDD8-260A93F5C407}" type="slidenum">
              <a:rPr lang="en-US" smtClean="0">
                <a:solidFill>
                  <a:prstClr val="black">
                    <a:tint val="75000"/>
                  </a:prstClr>
                </a:solidFill>
              </a:rPr>
              <a:pPr/>
              <a:t>‹#›</a:t>
            </a:fld>
            <a:endParaRPr lang="en-US">
              <a:solidFill>
                <a:prstClr val="black">
                  <a:tint val="75000"/>
                </a:prstClr>
              </a:solidFill>
            </a:endParaRPr>
          </a:p>
        </p:txBody>
      </p:sp>
      <p:sp>
        <p:nvSpPr>
          <p:cNvPr id="6" name="Text Placeholder 2">
            <a:extLst>
              <a:ext uri="{FF2B5EF4-FFF2-40B4-BE49-F238E27FC236}">
                <a16:creationId xmlns="" xmlns:a16="http://schemas.microsoft.com/office/drawing/2014/main" id="{07236BEB-A70E-4994-80C4-6C0924B83E65}"/>
              </a:ext>
            </a:extLst>
          </p:cNvPr>
          <p:cNvSpPr>
            <a:spLocks noGrp="1"/>
          </p:cNvSpPr>
          <p:nvPr>
            <p:ph type="body" idx="1"/>
          </p:nvPr>
        </p:nvSpPr>
        <p:spPr>
          <a:xfrm>
            <a:off x="112591" y="1413668"/>
            <a:ext cx="11914333" cy="4817756"/>
          </a:xfrm>
          <a:prstGeom prst="rect">
            <a:avLst/>
          </a:prstGeom>
        </p:spPr>
        <p:txBody>
          <a:bodyPr/>
          <a:lstStyle>
            <a:lvl1pPr marL="0" indent="0">
              <a:lnSpc>
                <a:spcPct val="150000"/>
              </a:lnSpc>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482330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E7988A-A6C1-44F8-989C-25538012A949}"/>
              </a:ext>
            </a:extLst>
          </p:cNvPr>
          <p:cNvSpPr>
            <a:spLocks noGrp="1"/>
          </p:cNvSpPr>
          <p:nvPr>
            <p:ph type="title"/>
          </p:nvPr>
        </p:nvSpPr>
        <p:spPr>
          <a:xfrm>
            <a:off x="831850" y="1709740"/>
            <a:ext cx="10515600" cy="2852737"/>
          </a:xfrm>
        </p:spPr>
        <p:txBody>
          <a:bodyPr anchor="b"/>
          <a:lstStyle>
            <a:lvl1pPr>
              <a:defRPr sz="6000">
                <a:solidFill>
                  <a:schemeClr val="tx1"/>
                </a:solidFill>
              </a:defRPr>
            </a:lvl1pPr>
          </a:lstStyle>
          <a:p>
            <a:r>
              <a:rPr lang="en-US"/>
              <a:t>Click to edit Master title style</a:t>
            </a:r>
            <a:endParaRPr lang="vi-VN"/>
          </a:p>
        </p:txBody>
      </p:sp>
      <p:sp>
        <p:nvSpPr>
          <p:cNvPr id="3" name="Text Placeholder 2">
            <a:extLst>
              <a:ext uri="{FF2B5EF4-FFF2-40B4-BE49-F238E27FC236}">
                <a16:creationId xmlns:a16="http://schemas.microsoft.com/office/drawing/2014/main" xmlns="" id="{0AD72AA3-3B8D-4D07-8910-FAAA0FB282F6}"/>
              </a:ext>
            </a:extLst>
          </p:cNvPr>
          <p:cNvSpPr>
            <a:spLocks noGrp="1"/>
          </p:cNvSpPr>
          <p:nvPr>
            <p:ph type="body" idx="1"/>
          </p:nvPr>
        </p:nvSpPr>
        <p:spPr>
          <a:xfrm>
            <a:off x="831850"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xmlns="" id="{B76AEAB1-CE8E-41F6-9D98-3609367C9D2D}"/>
              </a:ext>
            </a:extLst>
          </p:cNvPr>
          <p:cNvSpPr>
            <a:spLocks noGrp="1"/>
          </p:cNvSpPr>
          <p:nvPr>
            <p:ph type="ftr" sz="quarter" idx="11"/>
          </p:nvPr>
        </p:nvSpPr>
        <p:spPr/>
        <p:txBody>
          <a:bodyPr/>
          <a:lstStyle/>
          <a:p>
            <a:r>
              <a:rPr lang="vi-VN" smtClean="0"/>
              <a:t>Bài 5 - Quy tắc viết code trong C</a:t>
            </a:r>
            <a:endParaRPr lang="vi-VN"/>
          </a:p>
        </p:txBody>
      </p:sp>
      <p:sp>
        <p:nvSpPr>
          <p:cNvPr id="6" name="Slide Number Placeholder 5">
            <a:extLst>
              <a:ext uri="{FF2B5EF4-FFF2-40B4-BE49-F238E27FC236}">
                <a16:creationId xmlns:a16="http://schemas.microsoft.com/office/drawing/2014/main" xmlns="" id="{51D9D7EE-D098-488F-8300-7C134D4A89B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971497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7B5830-E696-45A2-A73B-510DD9130F2C}"/>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xmlns="" id="{ACCEA849-81E2-4BE0-8290-8FBE0ADC60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xmlns="" id="{3B0BFD9A-38D6-4834-BCC3-516D2B666C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a:extLst>
              <a:ext uri="{FF2B5EF4-FFF2-40B4-BE49-F238E27FC236}">
                <a16:creationId xmlns:a16="http://schemas.microsoft.com/office/drawing/2014/main" xmlns="" id="{429C265C-E30A-48D2-A801-93AED488797D}"/>
              </a:ext>
            </a:extLst>
          </p:cNvPr>
          <p:cNvSpPr>
            <a:spLocks noGrp="1"/>
          </p:cNvSpPr>
          <p:nvPr>
            <p:ph type="ftr" sz="quarter" idx="11"/>
          </p:nvPr>
        </p:nvSpPr>
        <p:spPr/>
        <p:txBody>
          <a:bodyPr/>
          <a:lstStyle/>
          <a:p>
            <a:r>
              <a:rPr lang="vi-VN" smtClean="0"/>
              <a:t>Bài 5 - Quy tắc viết code trong C</a:t>
            </a:r>
            <a:endParaRPr lang="vi-VN"/>
          </a:p>
        </p:txBody>
      </p:sp>
      <p:sp>
        <p:nvSpPr>
          <p:cNvPr id="7" name="Slide Number Placeholder 6">
            <a:extLst>
              <a:ext uri="{FF2B5EF4-FFF2-40B4-BE49-F238E27FC236}">
                <a16:creationId xmlns:a16="http://schemas.microsoft.com/office/drawing/2014/main" xmlns="" id="{0F65783E-592F-4F93-AC1E-0627B82CA21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01739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5E52A0-2646-48E5-9972-455E34C110A2}"/>
              </a:ext>
            </a:extLst>
          </p:cNvPr>
          <p:cNvSpPr>
            <a:spLocks noGrp="1"/>
          </p:cNvSpPr>
          <p:nvPr>
            <p:ph type="title"/>
          </p:nvPr>
        </p:nvSpPr>
        <p:spPr>
          <a:xfrm>
            <a:off x="839788" y="365127"/>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xmlns="" id="{8CDF8A5D-FBEE-4509-BC77-79CAD42F5199}"/>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20DB4538-9808-4815-9F15-516B1C4F9DA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xmlns="" id="{255EF3D2-69F5-405F-8043-FB1CADAF22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95342D84-AFF6-481A-A58F-DFBC67D311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xmlns="" id="{A4250199-E5D5-4B01-AFD8-27A51BAA5FBE}"/>
              </a:ext>
            </a:extLst>
          </p:cNvPr>
          <p:cNvSpPr>
            <a:spLocks noGrp="1"/>
          </p:cNvSpPr>
          <p:nvPr>
            <p:ph type="dt" sz="half" idx="10"/>
          </p:nvPr>
        </p:nvSpPr>
        <p:spPr>
          <a:xfrm>
            <a:off x="270029" y="6423557"/>
            <a:ext cx="2743200" cy="365125"/>
          </a:xfrm>
          <a:prstGeom prst="rect">
            <a:avLst/>
          </a:prstGeom>
        </p:spPr>
        <p:txBody>
          <a:bodyPr/>
          <a:lstStyle/>
          <a:p>
            <a:endParaRPr lang="vi-VN"/>
          </a:p>
        </p:txBody>
      </p:sp>
      <p:sp>
        <p:nvSpPr>
          <p:cNvPr id="8" name="Footer Placeholder 7">
            <a:extLst>
              <a:ext uri="{FF2B5EF4-FFF2-40B4-BE49-F238E27FC236}">
                <a16:creationId xmlns:a16="http://schemas.microsoft.com/office/drawing/2014/main" xmlns="" id="{02945508-0E62-4D58-B97F-7824F785120F}"/>
              </a:ext>
            </a:extLst>
          </p:cNvPr>
          <p:cNvSpPr>
            <a:spLocks noGrp="1"/>
          </p:cNvSpPr>
          <p:nvPr>
            <p:ph type="ftr" sz="quarter" idx="11"/>
          </p:nvPr>
        </p:nvSpPr>
        <p:spPr/>
        <p:txBody>
          <a:bodyPr/>
          <a:lstStyle/>
          <a:p>
            <a:r>
              <a:rPr lang="vi-VN" smtClean="0"/>
              <a:t>Bài 5 - Quy tắc viết code trong C</a:t>
            </a:r>
            <a:endParaRPr lang="vi-VN"/>
          </a:p>
        </p:txBody>
      </p:sp>
      <p:sp>
        <p:nvSpPr>
          <p:cNvPr id="9" name="Slide Number Placeholder 8">
            <a:extLst>
              <a:ext uri="{FF2B5EF4-FFF2-40B4-BE49-F238E27FC236}">
                <a16:creationId xmlns:a16="http://schemas.microsoft.com/office/drawing/2014/main" xmlns="" id="{853C82BA-2516-4372-948C-C42C8D601DDA}"/>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574535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432CF8-7D5B-480F-B838-D37A5DBB7373}"/>
              </a:ext>
            </a:extLst>
          </p:cNvPr>
          <p:cNvSpPr>
            <a:spLocks noGrp="1"/>
          </p:cNvSpPr>
          <p:nvPr>
            <p:ph type="title"/>
          </p:nvPr>
        </p:nvSpPr>
        <p:spPr>
          <a:xfrm>
            <a:off x="1148919" y="862277"/>
            <a:ext cx="10515600" cy="1325563"/>
          </a:xfrm>
        </p:spPr>
        <p:txBody>
          <a:bodyPr/>
          <a:lstStyle/>
          <a:p>
            <a:r>
              <a:rPr lang="en-US"/>
              <a:t>Click to edit Master title style</a:t>
            </a:r>
            <a:endParaRPr lang="vi-VN"/>
          </a:p>
        </p:txBody>
      </p:sp>
      <p:sp>
        <p:nvSpPr>
          <p:cNvPr id="4" name="Footer Placeholder 3">
            <a:extLst>
              <a:ext uri="{FF2B5EF4-FFF2-40B4-BE49-F238E27FC236}">
                <a16:creationId xmlns:a16="http://schemas.microsoft.com/office/drawing/2014/main" xmlns="" id="{7001EAA6-3DD2-4DF1-87F1-630AA89650CF}"/>
              </a:ext>
            </a:extLst>
          </p:cNvPr>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a:extLst>
              <a:ext uri="{FF2B5EF4-FFF2-40B4-BE49-F238E27FC236}">
                <a16:creationId xmlns:a16="http://schemas.microsoft.com/office/drawing/2014/main" xmlns="" id="{C01EB5FC-C2FB-4B79-866B-8D399692153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70880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xmlns="" id="{1AB12899-CA56-4BE2-97B2-2C904F70CB69}"/>
              </a:ext>
            </a:extLst>
          </p:cNvPr>
          <p:cNvSpPr>
            <a:spLocks noGrp="1"/>
          </p:cNvSpPr>
          <p:nvPr>
            <p:ph type="ftr" sz="quarter" idx="11"/>
          </p:nvPr>
        </p:nvSpPr>
        <p:spPr/>
        <p:txBody>
          <a:bodyPr/>
          <a:lstStyle/>
          <a:p>
            <a:r>
              <a:rPr lang="vi-VN" smtClean="0"/>
              <a:t>Bài 5 - Quy tắc viết code trong C</a:t>
            </a:r>
            <a:endParaRPr lang="vi-VN"/>
          </a:p>
        </p:txBody>
      </p:sp>
      <p:sp>
        <p:nvSpPr>
          <p:cNvPr id="4" name="Slide Number Placeholder 3">
            <a:extLst>
              <a:ext uri="{FF2B5EF4-FFF2-40B4-BE49-F238E27FC236}">
                <a16:creationId xmlns:a16="http://schemas.microsoft.com/office/drawing/2014/main" xmlns="" id="{8135D1DF-A72A-4D3A-8D9E-88BB9A2F07CB}"/>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533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1A6FAD-590D-4C74-BFAB-36CE7BBE6DB5}"/>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xmlns="" id="{C5D11820-EF58-41A0-9238-4484DE45E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xmlns="" id="{59039D08-D2DE-41F0-BD50-656487C5B9EA}"/>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xmlns="" id="{158CBDDC-3B3A-46C4-90C0-AE77DE5DAE28}"/>
              </a:ext>
            </a:extLst>
          </p:cNvPr>
          <p:cNvSpPr>
            <a:spLocks noGrp="1"/>
          </p:cNvSpPr>
          <p:nvPr>
            <p:ph type="ftr" sz="quarter" idx="11"/>
          </p:nvPr>
        </p:nvSpPr>
        <p:spPr/>
        <p:txBody>
          <a:bodyPr/>
          <a:lstStyle/>
          <a:p>
            <a:r>
              <a:rPr lang="vi-VN" smtClean="0"/>
              <a:t>Bài 5 - Quy tắc viết code trong C</a:t>
            </a:r>
            <a:endParaRPr lang="vi-VN"/>
          </a:p>
        </p:txBody>
      </p:sp>
      <p:sp>
        <p:nvSpPr>
          <p:cNvPr id="7" name="Slide Number Placeholder 6">
            <a:extLst>
              <a:ext uri="{FF2B5EF4-FFF2-40B4-BE49-F238E27FC236}">
                <a16:creationId xmlns:a16="http://schemas.microsoft.com/office/drawing/2014/main" xmlns="" id="{00883556-34F2-49D4-9236-E7E80B371CA5}"/>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428142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9412E6-03E9-40E7-93E1-5843478C69E8}"/>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xmlns="" id="{CB10C008-C2FC-44E0-97D1-C6F97F464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xmlns="" id="{3BB827DE-C886-4A35-9A24-45609CBB2E98}"/>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xmlns="" id="{D17351EB-00F6-4AA9-B602-2A7F9A439DB5}"/>
              </a:ext>
            </a:extLst>
          </p:cNvPr>
          <p:cNvSpPr>
            <a:spLocks noGrp="1"/>
          </p:cNvSpPr>
          <p:nvPr>
            <p:ph type="ftr" sz="quarter" idx="11"/>
          </p:nvPr>
        </p:nvSpPr>
        <p:spPr/>
        <p:txBody>
          <a:bodyPr/>
          <a:lstStyle/>
          <a:p>
            <a:r>
              <a:rPr lang="vi-VN" smtClean="0"/>
              <a:t>Bài 5 - Quy tắc viết code trong C</a:t>
            </a:r>
            <a:endParaRPr lang="vi-VN"/>
          </a:p>
        </p:txBody>
      </p:sp>
      <p:sp>
        <p:nvSpPr>
          <p:cNvPr id="7" name="Slide Number Placeholder 6">
            <a:extLst>
              <a:ext uri="{FF2B5EF4-FFF2-40B4-BE49-F238E27FC236}">
                <a16:creationId xmlns:a16="http://schemas.microsoft.com/office/drawing/2014/main" xmlns="" id="{508FB513-8A03-47A7-ABA9-5790C24D848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78170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Picture 18"/>
          <p:cNvPicPr/>
          <p:nvPr userDrawn="1"/>
        </p:nvPicPr>
        <p:blipFill rotWithShape="1">
          <a:blip r:embed="rId13" cstate="print">
            <a:extLst>
              <a:ext uri="{28A0092B-C50C-407E-A947-70E740481C1C}">
                <a14:useLocalDpi xmlns:a14="http://schemas.microsoft.com/office/drawing/2010/main" val="0"/>
              </a:ext>
            </a:extLst>
          </a:blip>
          <a:srcRect b="77519"/>
          <a:stretch/>
        </p:blipFill>
        <p:spPr>
          <a:xfrm flipH="1">
            <a:off x="0" y="-19411"/>
            <a:ext cx="12192000" cy="622131"/>
          </a:xfrm>
          <a:prstGeom prst="rect">
            <a:avLst/>
          </a:prstGeom>
        </p:spPr>
      </p:pic>
      <p:pic>
        <p:nvPicPr>
          <p:cNvPr id="7" name="Picture 6"/>
          <p:cNvPicPr/>
          <p:nvPr userDrawn="1"/>
        </p:nvPicPr>
        <p:blipFill rotWithShape="1">
          <a:blip r:embed="rId1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Title Placeholder 1">
            <a:extLst>
              <a:ext uri="{FF2B5EF4-FFF2-40B4-BE49-F238E27FC236}">
                <a16:creationId xmlns:a16="http://schemas.microsoft.com/office/drawing/2014/main" xmlns="" id="{E2157EF0-FA0D-46AC-A44E-30439F0D6C34}"/>
              </a:ext>
            </a:extLst>
          </p:cNvPr>
          <p:cNvSpPr>
            <a:spLocks noGrp="1"/>
          </p:cNvSpPr>
          <p:nvPr>
            <p:ph type="title"/>
          </p:nvPr>
        </p:nvSpPr>
        <p:spPr>
          <a:xfrm>
            <a:off x="30041" y="31548"/>
            <a:ext cx="12096883" cy="532660"/>
          </a:xfrm>
          <a:prstGeom prst="rect">
            <a:avLst/>
          </a:prstGeom>
        </p:spPr>
        <p:txBody>
          <a:bodyPr vert="horz" lIns="91440" tIns="45720" rIns="91440" bIns="45720" rtlCol="0" anchor="ctr">
            <a:no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xmlns="" id="{AF22E43A-7AD2-4208-A5E2-3728C5E806F7}"/>
              </a:ext>
            </a:extLst>
          </p:cNvPr>
          <p:cNvSpPr>
            <a:spLocks noGrp="1"/>
          </p:cNvSpPr>
          <p:nvPr>
            <p:ph type="body" idx="1"/>
          </p:nvPr>
        </p:nvSpPr>
        <p:spPr>
          <a:xfrm>
            <a:off x="20827" y="801157"/>
            <a:ext cx="12096884" cy="53758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xmlns="" id="{78AFBBC9-B8F7-4D8D-91A2-703D35B1E853}"/>
              </a:ext>
            </a:extLst>
          </p:cNvPr>
          <p:cNvSpPr>
            <a:spLocks noGrp="1"/>
          </p:cNvSpPr>
          <p:nvPr>
            <p:ph type="ftr" sz="quarter" idx="3"/>
          </p:nvPr>
        </p:nvSpPr>
        <p:spPr>
          <a:xfrm>
            <a:off x="107738" y="6434136"/>
            <a:ext cx="11261290" cy="365125"/>
          </a:xfrm>
          <a:prstGeom prst="rect">
            <a:avLst/>
          </a:prstGeom>
        </p:spPr>
        <p:txBody>
          <a:bodyPr vert="horz" lIns="91440" tIns="45720" rIns="91440" bIns="45720" rtlCol="0" anchor="ctr"/>
          <a:lstStyle>
            <a:lvl1pPr algn="ctr">
              <a:defRPr sz="1200">
                <a:solidFill>
                  <a:schemeClr val="bg1"/>
                </a:solidFill>
              </a:defRPr>
            </a:lvl1pPr>
          </a:lstStyle>
          <a:p>
            <a:r>
              <a:rPr lang="vi-VN" smtClean="0"/>
              <a:t>Bài 5 - Quy tắc viết code trong C</a:t>
            </a:r>
            <a:endParaRPr lang="vi-VN"/>
          </a:p>
        </p:txBody>
      </p:sp>
      <p:sp>
        <p:nvSpPr>
          <p:cNvPr id="6" name="Slide Number Placeholder 5">
            <a:extLst>
              <a:ext uri="{FF2B5EF4-FFF2-40B4-BE49-F238E27FC236}">
                <a16:creationId xmlns:a16="http://schemas.microsoft.com/office/drawing/2014/main" xmlns="" id="{578D43B6-A609-4282-AF56-EEAE2079EC07}"/>
              </a:ext>
            </a:extLst>
          </p:cNvPr>
          <p:cNvSpPr>
            <a:spLocks noGrp="1"/>
          </p:cNvSpPr>
          <p:nvPr>
            <p:ph type="sldNum" sz="quarter" idx="4"/>
          </p:nvPr>
        </p:nvSpPr>
        <p:spPr>
          <a:xfrm>
            <a:off x="11443317" y="6423618"/>
            <a:ext cx="674394" cy="365125"/>
          </a:xfrm>
          <a:prstGeom prst="rect">
            <a:avLst/>
          </a:prstGeom>
        </p:spPr>
        <p:txBody>
          <a:bodyPr vert="horz" lIns="91440" tIns="45720" rIns="91440" bIns="45720" rtlCol="0" anchor="ctr"/>
          <a:lstStyle>
            <a:lvl1pPr algn="r">
              <a:defRPr sz="1200">
                <a:solidFill>
                  <a:schemeClr val="bg1"/>
                </a:solidFill>
              </a:defRPr>
            </a:lvl1pPr>
          </a:lstStyle>
          <a:p>
            <a:fld id="{201540FA-0942-482B-9F37-EA3921DFDA04}" type="slidenum">
              <a:rPr lang="vi-VN" smtClean="0"/>
              <a:pPr/>
              <a:t>‹#›</a:t>
            </a:fld>
            <a:endParaRPr lang="vi-VN"/>
          </a:p>
        </p:txBody>
      </p:sp>
      <p:pic>
        <p:nvPicPr>
          <p:cNvPr id="9" name="Picture 8"/>
          <p:cNvPicPr/>
          <p:nvPr userDrawn="1"/>
        </p:nvPicPr>
        <p:blipFill>
          <a:blip r:embed="rId14" cstate="print">
            <a:extLst>
              <a:ext uri="{28A0092B-C50C-407E-A947-70E740481C1C}">
                <a14:useLocalDpi xmlns:a14="http://schemas.microsoft.com/office/drawing/2010/main" val="0"/>
              </a:ext>
            </a:extLst>
          </a:blip>
          <a:stretch>
            <a:fillRect/>
          </a:stretch>
        </p:blipFill>
        <p:spPr>
          <a:xfrm>
            <a:off x="9230689" y="108244"/>
            <a:ext cx="2896235" cy="455964"/>
          </a:xfrm>
          <a:prstGeom prst="rect">
            <a:avLst/>
          </a:prstGeom>
        </p:spPr>
      </p:pic>
    </p:spTree>
    <p:extLst>
      <p:ext uri="{BB962C8B-B14F-4D97-AF65-F5344CB8AC3E}">
        <p14:creationId xmlns:p14="http://schemas.microsoft.com/office/powerpoint/2010/main" val="2057100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000" kern="1200">
          <a:solidFill>
            <a:schemeClr val="bg1"/>
          </a:solidFill>
          <a:latin typeface="Arial" panose="020B0604020202020204" pitchFamily="34" charset="0"/>
          <a:ea typeface="Tahoma" panose="020B060403050404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804AFE-2503-429A-9F6C-BDE447D7132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3196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mailto:tuyensinh@bachkhoa-aptech.edu.vn" TargetMode="External"/><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ctrTitle"/>
          </p:nvPr>
        </p:nvSpPr>
        <p:spPr>
          <a:xfrm>
            <a:off x="1524000" y="2106706"/>
            <a:ext cx="9144000" cy="2504097"/>
          </a:xfrm>
        </p:spPr>
        <p:txBody>
          <a:bodyPr/>
          <a:lstStyle/>
          <a:p>
            <a:pPr lvl="0">
              <a:spcBef>
                <a:spcPts val="0"/>
              </a:spcBef>
              <a:buSzPct val="25000"/>
            </a:pPr>
            <a:r>
              <a:rPr lang="en-US" sz="4000" b="1">
                <a:latin typeface="Arial"/>
                <a:ea typeface="Arial"/>
                <a:cs typeface="Arial"/>
                <a:sym typeface="Arial"/>
              </a:rPr>
              <a:t>BÀI </a:t>
            </a:r>
            <a:r>
              <a:rPr lang="en-US" sz="4000" b="1" smtClean="0"/>
              <a:t>5</a:t>
            </a:r>
            <a:r>
              <a:rPr lang="en-US" sz="4000" b="1">
                <a:latin typeface="Arial"/>
                <a:ea typeface="Arial"/>
                <a:cs typeface="Arial"/>
                <a:sym typeface="Arial"/>
              </a:rPr>
              <a:t/>
            </a:r>
            <a:br>
              <a:rPr lang="en-US" sz="4000" b="1">
                <a:latin typeface="Arial"/>
                <a:ea typeface="Arial"/>
                <a:cs typeface="Arial"/>
                <a:sym typeface="Arial"/>
              </a:rPr>
            </a:br>
            <a:r>
              <a:rPr lang="en-US" sz="4000" b="1">
                <a:latin typeface="Arial"/>
                <a:ea typeface="Arial"/>
                <a:cs typeface="Arial"/>
                <a:sym typeface="Arial"/>
              </a:rPr>
              <a:t> </a:t>
            </a:r>
            <a:r>
              <a:rPr lang="en-US" sz="4000" b="1" smtClean="0"/>
              <a:t>QUY TẮC VIẾT CODE TRONG C</a:t>
            </a:r>
            <a:endParaRPr lang="en-US" sz="4000" b="1" dirty="0">
              <a:latin typeface="Arial"/>
              <a:ea typeface="Arial"/>
              <a:cs typeface="Arial"/>
              <a:sym typeface="Arial"/>
            </a:endParaRPr>
          </a:p>
        </p:txBody>
      </p:sp>
      <p:sp>
        <p:nvSpPr>
          <p:cNvPr id="21" name="Subtitle 20"/>
          <p:cNvSpPr>
            <a:spLocks noGrp="1"/>
          </p:cNvSpPr>
          <p:nvPr>
            <p:ph type="subTitle" idx="1"/>
          </p:nvPr>
        </p:nvSpPr>
        <p:spPr>
          <a:xfrm>
            <a:off x="1524000" y="4692284"/>
            <a:ext cx="9144000" cy="1067540"/>
          </a:xfrm>
        </p:spPr>
        <p:txBody>
          <a:bodyPr/>
          <a:lstStyle/>
          <a:p>
            <a:endParaRPr lang="en-US"/>
          </a:p>
        </p:txBody>
      </p:sp>
      <p:sp>
        <p:nvSpPr>
          <p:cNvPr id="8" name="Footer Placeholder 7"/>
          <p:cNvSpPr>
            <a:spLocks noGrp="1"/>
          </p:cNvSpPr>
          <p:nvPr>
            <p:ph type="ftr" sz="quarter" idx="11"/>
          </p:nvPr>
        </p:nvSpPr>
        <p:spPr/>
        <p:txBody>
          <a:bodyPr/>
          <a:lstStyle/>
          <a:p>
            <a:r>
              <a:rPr lang="vi-VN" smtClean="0"/>
              <a:t>Bài 5 - Quy tắc viết code trong C</a:t>
            </a:r>
            <a:endParaRPr lang="vi-VN"/>
          </a:p>
        </p:txBody>
      </p:sp>
      <p:sp>
        <p:nvSpPr>
          <p:cNvPr id="10" name="Slide Number Placeholder 9"/>
          <p:cNvSpPr>
            <a:spLocks noGrp="1"/>
          </p:cNvSpPr>
          <p:nvPr>
            <p:ph type="sldNum" sz="quarter" idx="12"/>
          </p:nvPr>
        </p:nvSpPr>
        <p:spPr/>
        <p:txBody>
          <a:bodyPr/>
          <a:lstStyle/>
          <a:p>
            <a:fld id="{201540FA-0942-482B-9F37-EA3921DFDA04}" type="slidenum">
              <a:rPr lang="vi-VN" smtClean="0"/>
              <a:t>1</a:t>
            </a:fld>
            <a:endParaRPr lang="vi-VN"/>
          </a:p>
        </p:txBody>
      </p:sp>
      <p:pic>
        <p:nvPicPr>
          <p:cNvPr id="2" name="Picture 1"/>
          <p:cNvPicPr>
            <a:picLocks noChangeAspect="1"/>
          </p:cNvPicPr>
          <p:nvPr/>
        </p:nvPicPr>
        <p:blipFill>
          <a:blip r:embed="rId3"/>
          <a:stretch>
            <a:fillRect/>
          </a:stretch>
        </p:blipFill>
        <p:spPr>
          <a:xfrm>
            <a:off x="636352" y="724318"/>
            <a:ext cx="2089915" cy="1709161"/>
          </a:xfrm>
          <a:prstGeom prst="rect">
            <a:avLst/>
          </a:prstGeom>
        </p:spPr>
      </p:pic>
    </p:spTree>
    <p:extLst>
      <p:ext uri="{BB962C8B-B14F-4D97-AF65-F5344CB8AC3E}">
        <p14:creationId xmlns:p14="http://schemas.microsoft.com/office/powerpoint/2010/main" val="21919246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Cách khai báo hàm</a:t>
            </a:r>
          </a:p>
        </p:txBody>
      </p:sp>
      <p:sp>
        <p:nvSpPr>
          <p:cNvPr id="3" name="Content Placeholder 2"/>
          <p:cNvSpPr>
            <a:spLocks noGrp="1"/>
          </p:cNvSpPr>
          <p:nvPr>
            <p:ph idx="1"/>
          </p:nvPr>
        </p:nvSpPr>
        <p:spPr/>
        <p:txBody>
          <a:bodyPr/>
          <a:lstStyle/>
          <a:p>
            <a:pPr fontAlgn="base"/>
            <a:r>
              <a:rPr lang="vi-VN" smtClean="0"/>
              <a:t>Khi </a:t>
            </a:r>
            <a:r>
              <a:rPr lang="vi-VN"/>
              <a:t>khai báo con trỏ, dấu con trỏ nên được đặt liền với tên, nhằm tránh trường hợp </a:t>
            </a:r>
            <a:r>
              <a:rPr lang="vi-VN"/>
              <a:t>sau</a:t>
            </a:r>
            <a:r>
              <a:rPr lang="vi-VN" smtClean="0"/>
              <a:t>:</a:t>
            </a:r>
            <a:r>
              <a:rPr lang="vi-VN"/>
              <a:t/>
            </a:r>
            <a:br>
              <a:rPr lang="vi-VN"/>
            </a:br>
            <a:endParaRPr lang="en-US"/>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10</a:t>
            </a:fld>
            <a:endParaRPr lang="vi-VN"/>
          </a:p>
        </p:txBody>
      </p:sp>
      <p:pic>
        <p:nvPicPr>
          <p:cNvPr id="6" name="Picture 5"/>
          <p:cNvPicPr>
            <a:picLocks noChangeAspect="1"/>
          </p:cNvPicPr>
          <p:nvPr/>
        </p:nvPicPr>
        <p:blipFill>
          <a:blip r:embed="rId2"/>
          <a:stretch>
            <a:fillRect/>
          </a:stretch>
        </p:blipFill>
        <p:spPr>
          <a:xfrm>
            <a:off x="1753028" y="1743450"/>
            <a:ext cx="8314434" cy="2309565"/>
          </a:xfrm>
          <a:prstGeom prst="rect">
            <a:avLst/>
          </a:prstGeom>
        </p:spPr>
      </p:pic>
    </p:spTree>
    <p:extLst>
      <p:ext uri="{BB962C8B-B14F-4D97-AF65-F5344CB8AC3E}">
        <p14:creationId xmlns:p14="http://schemas.microsoft.com/office/powerpoint/2010/main" val="4004926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Trình bày </a:t>
            </a:r>
            <a:r>
              <a:rPr lang="en-US"/>
              <a:t>dòng </a:t>
            </a:r>
            <a:r>
              <a:rPr lang="en-US" smtClean="0"/>
              <a:t>lệnh</a:t>
            </a:r>
            <a:endParaRPr lang="en-US"/>
          </a:p>
        </p:txBody>
      </p:sp>
      <p:sp>
        <p:nvSpPr>
          <p:cNvPr id="3" name="Content Placeholder 2"/>
          <p:cNvSpPr>
            <a:spLocks noGrp="1"/>
          </p:cNvSpPr>
          <p:nvPr>
            <p:ph idx="1"/>
          </p:nvPr>
        </p:nvSpPr>
        <p:spPr/>
        <p:txBody>
          <a:bodyPr/>
          <a:lstStyle/>
          <a:p>
            <a:r>
              <a:rPr lang="vi-VN"/>
              <a:t>Các biến không nên được sử dụng lại với nhiều nghĩa khác nhau trong cùng một </a:t>
            </a:r>
            <a:r>
              <a:rPr lang="vi-VN"/>
              <a:t>hàm</a:t>
            </a:r>
            <a:r>
              <a:rPr lang="vi-VN" smtClean="0"/>
              <a:t>.</a:t>
            </a:r>
            <a:endParaRPr lang="en-US" smtClean="0"/>
          </a:p>
          <a:p>
            <a:endParaRPr lang="en-US"/>
          </a:p>
          <a:p>
            <a:endParaRPr lang="en-US" smtClean="0"/>
          </a:p>
          <a:p>
            <a:endParaRPr lang="en-US"/>
          </a:p>
          <a:p>
            <a:endParaRPr lang="en-US" smtClean="0"/>
          </a:p>
          <a:p>
            <a:r>
              <a:rPr lang="vi-VN" smtClean="0"/>
              <a:t>Các </a:t>
            </a:r>
            <a:r>
              <a:rPr lang="vi-VN"/>
              <a:t>toán tử và toán hạng trong một biểu thức nên được tách rời nhau nhằm làm biểu thức dễ đọc hơn.</a:t>
            </a:r>
            <a:endParaRPr lang="en-US"/>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11</a:t>
            </a:fld>
            <a:endParaRPr lang="vi-VN"/>
          </a:p>
        </p:txBody>
      </p:sp>
      <p:pic>
        <p:nvPicPr>
          <p:cNvPr id="6" name="Picture 5"/>
          <p:cNvPicPr>
            <a:picLocks noChangeAspect="1"/>
          </p:cNvPicPr>
          <p:nvPr/>
        </p:nvPicPr>
        <p:blipFill>
          <a:blip r:embed="rId2"/>
          <a:stretch>
            <a:fillRect/>
          </a:stretch>
        </p:blipFill>
        <p:spPr>
          <a:xfrm>
            <a:off x="2003117" y="1212332"/>
            <a:ext cx="6752381" cy="1695238"/>
          </a:xfrm>
          <a:prstGeom prst="rect">
            <a:avLst/>
          </a:prstGeom>
        </p:spPr>
      </p:pic>
      <p:pic>
        <p:nvPicPr>
          <p:cNvPr id="7" name="Picture 6"/>
          <p:cNvPicPr>
            <a:picLocks noChangeAspect="1"/>
          </p:cNvPicPr>
          <p:nvPr/>
        </p:nvPicPr>
        <p:blipFill>
          <a:blip r:embed="rId3"/>
          <a:stretch>
            <a:fillRect/>
          </a:stretch>
        </p:blipFill>
        <p:spPr>
          <a:xfrm>
            <a:off x="3020892" y="3735494"/>
            <a:ext cx="6990476" cy="2219048"/>
          </a:xfrm>
          <a:prstGeom prst="rect">
            <a:avLst/>
          </a:prstGeom>
        </p:spPr>
      </p:pic>
    </p:spTree>
    <p:extLst>
      <p:ext uri="{BB962C8B-B14F-4D97-AF65-F5344CB8AC3E}">
        <p14:creationId xmlns:p14="http://schemas.microsoft.com/office/powerpoint/2010/main" val="2532717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Trình bày </a:t>
            </a:r>
            <a:r>
              <a:rPr lang="en-US"/>
              <a:t>dòng </a:t>
            </a:r>
            <a:r>
              <a:rPr lang="en-US" smtClean="0"/>
              <a:t>lệnh</a:t>
            </a:r>
            <a:endParaRPr lang="en-US"/>
          </a:p>
        </p:txBody>
      </p:sp>
      <p:sp>
        <p:nvSpPr>
          <p:cNvPr id="3" name="Content Placeholder 2"/>
          <p:cNvSpPr>
            <a:spLocks noGrp="1"/>
          </p:cNvSpPr>
          <p:nvPr>
            <p:ph idx="1"/>
          </p:nvPr>
        </p:nvSpPr>
        <p:spPr/>
        <p:txBody>
          <a:bodyPr/>
          <a:lstStyle/>
          <a:p>
            <a:r>
              <a:rPr lang="en-US"/>
              <a:t>Nên có khoảng trắng giữa dấu phẩy (hoặc dấu chấm phẩy) với các tham </a:t>
            </a:r>
            <a:r>
              <a:rPr lang="en-US"/>
              <a:t>số</a:t>
            </a:r>
            <a:r>
              <a:rPr lang="en-US" smtClean="0"/>
              <a:t>.</a:t>
            </a:r>
          </a:p>
          <a:p>
            <a:endParaRPr lang="en-US"/>
          </a:p>
          <a:p>
            <a:endParaRPr lang="en-US" smtClean="0"/>
          </a:p>
          <a:p>
            <a:endParaRPr lang="en-US"/>
          </a:p>
          <a:p>
            <a:endParaRPr lang="en-US" smtClean="0"/>
          </a:p>
          <a:p>
            <a:endParaRPr lang="en-US"/>
          </a:p>
          <a:p>
            <a:r>
              <a:rPr lang="vi-VN" i="1"/>
              <a:t> </a:t>
            </a:r>
            <a:r>
              <a:rPr lang="vi-VN"/>
              <a:t>Nên có khoảng trắng giữa từ khóa và dấu ‘(’, nhưng không nên có khoảng trắng giữa tên hàm và dấu ‘(‘.</a:t>
            </a:r>
            <a:endParaRPr lang="en-US" smtClean="0"/>
          </a:p>
          <a:p>
            <a:endParaRPr lang="en-US"/>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12</a:t>
            </a:fld>
            <a:endParaRPr lang="vi-VN"/>
          </a:p>
        </p:txBody>
      </p:sp>
      <p:pic>
        <p:nvPicPr>
          <p:cNvPr id="8" name="Picture 7"/>
          <p:cNvPicPr>
            <a:picLocks noChangeAspect="1"/>
          </p:cNvPicPr>
          <p:nvPr/>
        </p:nvPicPr>
        <p:blipFill>
          <a:blip r:embed="rId2"/>
          <a:stretch>
            <a:fillRect/>
          </a:stretch>
        </p:blipFill>
        <p:spPr>
          <a:xfrm>
            <a:off x="2893848" y="1417795"/>
            <a:ext cx="6980952" cy="1847619"/>
          </a:xfrm>
          <a:prstGeom prst="rect">
            <a:avLst/>
          </a:prstGeom>
        </p:spPr>
      </p:pic>
      <p:pic>
        <p:nvPicPr>
          <p:cNvPr id="9" name="Picture 8"/>
          <p:cNvPicPr>
            <a:picLocks noChangeAspect="1"/>
          </p:cNvPicPr>
          <p:nvPr/>
        </p:nvPicPr>
        <p:blipFill>
          <a:blip r:embed="rId3"/>
          <a:stretch>
            <a:fillRect/>
          </a:stretch>
        </p:blipFill>
        <p:spPr>
          <a:xfrm>
            <a:off x="2893848" y="4497181"/>
            <a:ext cx="6790476" cy="1504762"/>
          </a:xfrm>
          <a:prstGeom prst="rect">
            <a:avLst/>
          </a:prstGeom>
        </p:spPr>
      </p:pic>
    </p:spTree>
    <p:extLst>
      <p:ext uri="{BB962C8B-B14F-4D97-AF65-F5344CB8AC3E}">
        <p14:creationId xmlns:p14="http://schemas.microsoft.com/office/powerpoint/2010/main" val="6815741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Trình bày </a:t>
            </a:r>
            <a:r>
              <a:rPr lang="en-US"/>
              <a:t>dòng </a:t>
            </a:r>
            <a:r>
              <a:rPr lang="en-US" smtClean="0"/>
              <a:t>lệnh</a:t>
            </a:r>
            <a:endParaRPr lang="en-US"/>
          </a:p>
        </p:txBody>
      </p:sp>
      <p:sp>
        <p:nvSpPr>
          <p:cNvPr id="3" name="Content Placeholder 2"/>
          <p:cNvSpPr>
            <a:spLocks noGrp="1"/>
          </p:cNvSpPr>
          <p:nvPr>
            <p:ph idx="1"/>
          </p:nvPr>
        </p:nvSpPr>
        <p:spPr/>
        <p:txBody>
          <a:bodyPr>
            <a:normAutofit/>
          </a:bodyPr>
          <a:lstStyle/>
          <a:p>
            <a:r>
              <a:rPr lang="vi-VN" sz="2000"/>
              <a:t>Nên sử dụng các dấu ( ) khi muốn tránh các lỗi về độ ưu tiên toán </a:t>
            </a:r>
            <a:r>
              <a:rPr lang="vi-VN" sz="2000"/>
              <a:t>tử</a:t>
            </a:r>
            <a:r>
              <a:rPr lang="vi-VN" sz="2000" smtClean="0"/>
              <a:t>.</a:t>
            </a:r>
            <a:endParaRPr lang="en-US" sz="2000" smtClean="0"/>
          </a:p>
          <a:p>
            <a:endParaRPr lang="en-US" sz="2000"/>
          </a:p>
          <a:p>
            <a:endParaRPr lang="en-US" sz="2000" smtClean="0"/>
          </a:p>
          <a:p>
            <a:endParaRPr lang="en-US" sz="2000"/>
          </a:p>
          <a:p>
            <a:endParaRPr lang="en-US" sz="2000" smtClean="0"/>
          </a:p>
          <a:p>
            <a:endParaRPr lang="en-US" sz="2000" smtClean="0"/>
          </a:p>
          <a:p>
            <a:r>
              <a:rPr lang="vi-VN" sz="2000" smtClean="0"/>
              <a:t>Khi </a:t>
            </a:r>
            <a:r>
              <a:rPr lang="vi-VN" sz="2000"/>
              <a:t>so sánh biến với hằng số thì nên viết hằng số đứng trước.</a:t>
            </a:r>
            <a:endParaRPr lang="en-US" sz="2000"/>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13</a:t>
            </a:fld>
            <a:endParaRPr lang="vi-VN"/>
          </a:p>
        </p:txBody>
      </p:sp>
      <p:pic>
        <p:nvPicPr>
          <p:cNvPr id="6" name="Picture 5"/>
          <p:cNvPicPr>
            <a:picLocks noChangeAspect="1"/>
          </p:cNvPicPr>
          <p:nvPr/>
        </p:nvPicPr>
        <p:blipFill>
          <a:blip r:embed="rId2"/>
          <a:stretch>
            <a:fillRect/>
          </a:stretch>
        </p:blipFill>
        <p:spPr>
          <a:xfrm>
            <a:off x="699108" y="1124161"/>
            <a:ext cx="6105346" cy="1935028"/>
          </a:xfrm>
          <a:prstGeom prst="rect">
            <a:avLst/>
          </a:prstGeom>
        </p:spPr>
      </p:pic>
      <p:pic>
        <p:nvPicPr>
          <p:cNvPr id="7" name="Picture 6"/>
          <p:cNvPicPr>
            <a:picLocks noChangeAspect="1"/>
          </p:cNvPicPr>
          <p:nvPr/>
        </p:nvPicPr>
        <p:blipFill>
          <a:blip r:embed="rId3"/>
          <a:stretch>
            <a:fillRect/>
          </a:stretch>
        </p:blipFill>
        <p:spPr>
          <a:xfrm>
            <a:off x="699108" y="3650446"/>
            <a:ext cx="6074726" cy="2369998"/>
          </a:xfrm>
          <a:prstGeom prst="rect">
            <a:avLst/>
          </a:prstGeom>
        </p:spPr>
      </p:pic>
    </p:spTree>
    <p:extLst>
      <p:ext uri="{BB962C8B-B14F-4D97-AF65-F5344CB8AC3E}">
        <p14:creationId xmlns:p14="http://schemas.microsoft.com/office/powerpoint/2010/main" val="8203394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Trình bày </a:t>
            </a:r>
            <a:r>
              <a:rPr lang="en-US"/>
              <a:t>dòng </a:t>
            </a:r>
            <a:r>
              <a:rPr lang="en-US" smtClean="0"/>
              <a:t>lệnh</a:t>
            </a:r>
            <a:endParaRPr lang="en-US"/>
          </a:p>
        </p:txBody>
      </p:sp>
      <p:sp>
        <p:nvSpPr>
          <p:cNvPr id="3" name="Content Placeholder 2"/>
          <p:cNvSpPr>
            <a:spLocks noGrp="1"/>
          </p:cNvSpPr>
          <p:nvPr>
            <p:ph idx="1"/>
          </p:nvPr>
        </p:nvSpPr>
        <p:spPr/>
        <p:txBody>
          <a:bodyPr>
            <a:normAutofit/>
          </a:bodyPr>
          <a:lstStyle/>
          <a:p>
            <a:r>
              <a:rPr lang="vi-VN" sz="2000"/>
              <a:t>Nên dùng các dòng trắng để phân chia các hàm trong một tập tin, các đoạn lệnh trong một hàm như: đoạn nhập xuất dữ liệu, các đoạn tương ứng với các bước xử lý </a:t>
            </a:r>
            <a:r>
              <a:rPr lang="vi-VN" sz="2000"/>
              <a:t>khác </a:t>
            </a:r>
            <a:r>
              <a:rPr lang="vi-VN" sz="2000" smtClean="0"/>
              <a:t>nhau</a:t>
            </a:r>
            <a:endParaRPr lang="en-US" sz="2000" smtClean="0"/>
          </a:p>
          <a:p>
            <a:pPr fontAlgn="base"/>
            <a:r>
              <a:rPr lang="vi-VN" sz="2000"/>
              <a:t>Mỗi dòng lệnh không nên dài quá 80 ký tự, điều này giúp việc đọc chương trình dễ dàng hơn khi không phải thực hiện các thao tác cuộn ngang màn hình.</a:t>
            </a:r>
          </a:p>
          <a:p>
            <a:pPr fontAlgn="base"/>
            <a:r>
              <a:rPr lang="vi-VN" sz="2000" smtClean="0"/>
              <a:t>Một </a:t>
            </a:r>
            <a:r>
              <a:rPr lang="vi-VN" sz="2000"/>
              <a:t>dòng lệnh quá dài nên được tách thành nhiều dòng.</a:t>
            </a:r>
          </a:p>
          <a:p>
            <a:endParaRPr lang="en-US" sz="2000"/>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14</a:t>
            </a:fld>
            <a:endParaRPr lang="vi-VN"/>
          </a:p>
        </p:txBody>
      </p:sp>
      <p:pic>
        <p:nvPicPr>
          <p:cNvPr id="8" name="Picture 7"/>
          <p:cNvPicPr>
            <a:picLocks noChangeAspect="1"/>
          </p:cNvPicPr>
          <p:nvPr/>
        </p:nvPicPr>
        <p:blipFill>
          <a:blip r:embed="rId2"/>
          <a:stretch>
            <a:fillRect/>
          </a:stretch>
        </p:blipFill>
        <p:spPr>
          <a:xfrm>
            <a:off x="3289645" y="2568292"/>
            <a:ext cx="6282722" cy="3608671"/>
          </a:xfrm>
          <a:prstGeom prst="rect">
            <a:avLst/>
          </a:prstGeom>
        </p:spPr>
      </p:pic>
    </p:spTree>
    <p:extLst>
      <p:ext uri="{BB962C8B-B14F-4D97-AF65-F5344CB8AC3E}">
        <p14:creationId xmlns:p14="http://schemas.microsoft.com/office/powerpoint/2010/main" val="2732111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Comment trong chương trình</a:t>
            </a:r>
            <a:endParaRPr lang="en-US"/>
          </a:p>
        </p:txBody>
      </p:sp>
      <p:sp>
        <p:nvSpPr>
          <p:cNvPr id="3" name="Content Placeholder 2"/>
          <p:cNvSpPr>
            <a:spLocks noGrp="1"/>
          </p:cNvSpPr>
          <p:nvPr>
            <p:ph idx="1"/>
          </p:nvPr>
        </p:nvSpPr>
        <p:spPr/>
        <p:txBody>
          <a:bodyPr>
            <a:normAutofit/>
          </a:bodyPr>
          <a:lstStyle/>
          <a:p>
            <a:pPr fontAlgn="base"/>
            <a:r>
              <a:rPr lang="vi-VN" sz="2000"/>
              <a:t>Khi đặt các comment, nên sử dụng dấu // vì dấu này sẽ không gây ảnh hưởng khi bạn sử dụng cặp ký hiệu /* */ để vô hiệu hóa một đoạn lệnh trong quá trình sửa lỗi chương trình. Bạn nên nhớ rằng trong C/C++ không cho phép các cặp dấu /* */ lồng nhau.</a:t>
            </a:r>
          </a:p>
          <a:p>
            <a:pPr fontAlgn="base"/>
            <a:r>
              <a:rPr lang="vi-VN" sz="2000"/>
              <a:t>2. Với các comment ngắn, nên đặt nó trên cùng dòng lệnh cần chú thích. Với các comment dài hơn, hoặc comment cho cả một đoạn lệnh thì nên đặt comment trên dòng riêng ngay phía trên câu lệnh cần comment.</a:t>
            </a:r>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15</a:t>
            </a:fld>
            <a:endParaRPr lang="vi-VN"/>
          </a:p>
        </p:txBody>
      </p:sp>
      <p:pic>
        <p:nvPicPr>
          <p:cNvPr id="6" name="Picture 5"/>
          <p:cNvPicPr>
            <a:picLocks noChangeAspect="1"/>
          </p:cNvPicPr>
          <p:nvPr/>
        </p:nvPicPr>
        <p:blipFill>
          <a:blip r:embed="rId2"/>
          <a:stretch>
            <a:fillRect/>
          </a:stretch>
        </p:blipFill>
        <p:spPr>
          <a:xfrm>
            <a:off x="2287062" y="2538868"/>
            <a:ext cx="6695238" cy="3638095"/>
          </a:xfrm>
          <a:prstGeom prst="rect">
            <a:avLst/>
          </a:prstGeom>
        </p:spPr>
      </p:pic>
    </p:spTree>
    <p:extLst>
      <p:ext uri="{BB962C8B-B14F-4D97-AF65-F5344CB8AC3E}">
        <p14:creationId xmlns:p14="http://schemas.microsoft.com/office/powerpoint/2010/main" val="4184960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Comment trong chương trình</a:t>
            </a:r>
            <a:endParaRPr lang="en-US"/>
          </a:p>
        </p:txBody>
      </p:sp>
      <p:sp>
        <p:nvSpPr>
          <p:cNvPr id="3" name="Content Placeholder 2"/>
          <p:cNvSpPr>
            <a:spLocks noGrp="1"/>
          </p:cNvSpPr>
          <p:nvPr>
            <p:ph idx="1"/>
          </p:nvPr>
        </p:nvSpPr>
        <p:spPr/>
        <p:txBody>
          <a:bodyPr>
            <a:normAutofit/>
          </a:bodyPr>
          <a:lstStyle/>
          <a:p>
            <a:pPr fontAlgn="base">
              <a:lnSpc>
                <a:spcPct val="150000"/>
              </a:lnSpc>
            </a:pPr>
            <a:r>
              <a:rPr lang="en-US"/>
              <a:t>Không nên lạm dụng </a:t>
            </a:r>
            <a:r>
              <a:rPr lang="en-US"/>
              <a:t>comment</a:t>
            </a:r>
            <a:r>
              <a:rPr lang="en-US" smtClean="0"/>
              <a:t>.</a:t>
            </a:r>
          </a:p>
          <a:p>
            <a:pPr fontAlgn="base">
              <a:lnSpc>
                <a:spcPct val="150000"/>
              </a:lnSpc>
            </a:pPr>
            <a:endParaRPr lang="en-US"/>
          </a:p>
          <a:p>
            <a:pPr fontAlgn="base">
              <a:lnSpc>
                <a:spcPct val="150000"/>
              </a:lnSpc>
            </a:pPr>
            <a:endParaRPr lang="en-US" smtClean="0"/>
          </a:p>
          <a:p>
            <a:pPr fontAlgn="base">
              <a:lnSpc>
                <a:spcPct val="150000"/>
              </a:lnSpc>
            </a:pPr>
            <a:r>
              <a:rPr lang="vi-VN" smtClean="0"/>
              <a:t>Comment </a:t>
            </a:r>
            <a:r>
              <a:rPr lang="vi-VN"/>
              <a:t>như trên là không cần thiết vì bản thân dòng lệnh đã nói lên mục tiêu của nó. Thay vì comment như vậy, bạn nên cố gắng giữ cho chương trình của dễ đọc, dễ hiểu qua bằng việc trình bày chương trình rõ ràng, đơn giản và cách đặt tên hợp lý.</a:t>
            </a:r>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16</a:t>
            </a:fld>
            <a:endParaRPr lang="vi-VN"/>
          </a:p>
        </p:txBody>
      </p:sp>
      <p:pic>
        <p:nvPicPr>
          <p:cNvPr id="7" name="Picture 6"/>
          <p:cNvPicPr>
            <a:picLocks noChangeAspect="1"/>
          </p:cNvPicPr>
          <p:nvPr/>
        </p:nvPicPr>
        <p:blipFill>
          <a:blip r:embed="rId2"/>
          <a:stretch>
            <a:fillRect/>
          </a:stretch>
        </p:blipFill>
        <p:spPr>
          <a:xfrm>
            <a:off x="247936" y="1643376"/>
            <a:ext cx="6638095" cy="885714"/>
          </a:xfrm>
          <a:prstGeom prst="rect">
            <a:avLst/>
          </a:prstGeom>
        </p:spPr>
      </p:pic>
    </p:spTree>
    <p:extLst>
      <p:ext uri="{BB962C8B-B14F-4D97-AF65-F5344CB8AC3E}">
        <p14:creationId xmlns:p14="http://schemas.microsoft.com/office/powerpoint/2010/main" val="7244191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Comment trong chương trình</a:t>
            </a:r>
            <a:endParaRPr lang="en-US"/>
          </a:p>
        </p:txBody>
      </p:sp>
      <p:sp>
        <p:nvSpPr>
          <p:cNvPr id="3" name="Content Placeholder 2"/>
          <p:cNvSpPr>
            <a:spLocks noGrp="1"/>
          </p:cNvSpPr>
          <p:nvPr>
            <p:ph idx="1"/>
          </p:nvPr>
        </p:nvSpPr>
        <p:spPr/>
        <p:txBody>
          <a:bodyPr>
            <a:normAutofit/>
          </a:bodyPr>
          <a:lstStyle/>
          <a:p>
            <a:pPr fontAlgn="base"/>
            <a:endParaRPr lang="vi-VN" sz="2000"/>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17</a:t>
            </a:fld>
            <a:endParaRPr lang="vi-VN"/>
          </a:p>
        </p:txBody>
      </p:sp>
      <p:pic>
        <p:nvPicPr>
          <p:cNvPr id="8" name="Picture 7"/>
          <p:cNvPicPr>
            <a:picLocks noChangeAspect="1"/>
          </p:cNvPicPr>
          <p:nvPr/>
        </p:nvPicPr>
        <p:blipFill>
          <a:blip r:embed="rId2"/>
          <a:stretch>
            <a:fillRect/>
          </a:stretch>
        </p:blipFill>
        <p:spPr>
          <a:xfrm>
            <a:off x="374531" y="897925"/>
            <a:ext cx="5363852" cy="4875524"/>
          </a:xfrm>
          <a:prstGeom prst="rect">
            <a:avLst/>
          </a:prstGeom>
        </p:spPr>
      </p:pic>
      <p:pic>
        <p:nvPicPr>
          <p:cNvPr id="9" name="Picture 8"/>
          <p:cNvPicPr>
            <a:picLocks noChangeAspect="1"/>
          </p:cNvPicPr>
          <p:nvPr/>
        </p:nvPicPr>
        <p:blipFill>
          <a:blip r:embed="rId3"/>
          <a:stretch>
            <a:fillRect/>
          </a:stretch>
        </p:blipFill>
        <p:spPr>
          <a:xfrm>
            <a:off x="6092087" y="897925"/>
            <a:ext cx="5768917" cy="4085967"/>
          </a:xfrm>
          <a:prstGeom prst="rect">
            <a:avLst/>
          </a:prstGeom>
        </p:spPr>
      </p:pic>
    </p:spTree>
    <p:extLst>
      <p:ext uri="{BB962C8B-B14F-4D97-AF65-F5344CB8AC3E}">
        <p14:creationId xmlns:p14="http://schemas.microsoft.com/office/powerpoint/2010/main" val="38119133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662953" y="687141"/>
            <a:ext cx="7772400" cy="1470025"/>
          </a:xfrm>
        </p:spPr>
        <p:txBody>
          <a:bodyPr/>
          <a:lstStyle/>
          <a:p>
            <a:pPr algn="ctr">
              <a:defRPr/>
            </a:pPr>
            <a:r>
              <a:rPr lang="en-US" smtClean="0"/>
              <a:t>HỎI ĐÁP</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438" y="2260601"/>
            <a:ext cx="3975100" cy="327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rotWithShape="1">
          <a:blip r:embed="rId4"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18</a:t>
            </a:fld>
            <a:endParaRPr lang="vi-VN"/>
          </a:p>
        </p:txBody>
      </p:sp>
    </p:spTree>
    <p:extLst>
      <p:ext uri="{BB962C8B-B14F-4D97-AF65-F5344CB8AC3E}">
        <p14:creationId xmlns:p14="http://schemas.microsoft.com/office/powerpoint/2010/main" val="1050761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688" t="22343" r="2682" b="25428"/>
          <a:stretch/>
        </p:blipFill>
        <p:spPr>
          <a:xfrm>
            <a:off x="0" y="-2"/>
            <a:ext cx="12238039" cy="3924301"/>
          </a:xfrm>
          <a:prstGeom prst="rect">
            <a:avLst/>
          </a:prstGeom>
        </p:spPr>
      </p:pic>
      <p:sp>
        <p:nvSpPr>
          <p:cNvPr id="17" name="TextBox 16">
            <a:extLst>
              <a:ext uri="{FF2B5EF4-FFF2-40B4-BE49-F238E27FC236}">
                <a16:creationId xmlns:a16="http://schemas.microsoft.com/office/drawing/2014/main" xmlns="" id="{301DAAA9-0579-4BCE-AD5C-42ECEE80825A}"/>
              </a:ext>
            </a:extLst>
          </p:cNvPr>
          <p:cNvSpPr txBox="1"/>
          <p:nvPr/>
        </p:nvSpPr>
        <p:spPr>
          <a:xfrm>
            <a:off x="412376" y="4133675"/>
            <a:ext cx="11386111" cy="1477328"/>
          </a:xfrm>
          <a:prstGeom prst="rect">
            <a:avLst/>
          </a:prstGeom>
          <a:noFill/>
          <a:effectLst/>
        </p:spPr>
        <p:txBody>
          <a:bodyPr wrap="square" rtlCol="0">
            <a:spAutoFit/>
          </a:bodyPr>
          <a:lstStyle/>
          <a:p>
            <a:pPr algn="ctr">
              <a:lnSpc>
                <a:spcPct val="150000"/>
              </a:lnSpc>
              <a:defRPr/>
            </a:pPr>
            <a:r>
              <a:rPr lang="en-US" sz="6000" b="1" smtClean="0">
                <a:solidFill>
                  <a:srgbClr val="7030A0"/>
                </a:solidFill>
                <a:latin typeface="UTM Avo" panose="02040603050506020204" pitchFamily="18" charset="0"/>
              </a:rPr>
              <a:t>TRẢI NGHIỆM THỰC HÀNH</a:t>
            </a:r>
            <a:endParaRPr lang="en-US" sz="6000" b="1" dirty="0">
              <a:solidFill>
                <a:srgbClr val="7030A0"/>
              </a:solidFill>
              <a:latin typeface="UTM Avo" panose="02040603050506020204" pitchFamily="18" charset="0"/>
            </a:endParaRPr>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Footer Placeholder 1"/>
          <p:cNvSpPr>
            <a:spLocks noGrp="1"/>
          </p:cNvSpPr>
          <p:nvPr>
            <p:ph type="ftr" sz="quarter" idx="11"/>
          </p:nvPr>
        </p:nvSpPr>
        <p:spPr/>
        <p:txBody>
          <a:bodyPr/>
          <a:lstStyle/>
          <a:p>
            <a:r>
              <a:rPr lang="vi-VN" smtClean="0">
                <a:solidFill>
                  <a:prstClr val="black">
                    <a:tint val="75000"/>
                  </a:prstClr>
                </a:solidFill>
              </a:rPr>
              <a:t>Bài 5 - Quy tắc viết code trong C</a:t>
            </a:r>
            <a:endParaRPr lang="en-US">
              <a:solidFill>
                <a:prstClr val="black">
                  <a:tint val="75000"/>
                </a:prstClr>
              </a:solidFill>
            </a:endParaRPr>
          </a:p>
        </p:txBody>
      </p:sp>
      <p:sp>
        <p:nvSpPr>
          <p:cNvPr id="3" name="Slide Number Placeholder 2"/>
          <p:cNvSpPr>
            <a:spLocks noGrp="1"/>
          </p:cNvSpPr>
          <p:nvPr>
            <p:ph type="sldNum" sz="quarter" idx="12"/>
          </p:nvPr>
        </p:nvSpPr>
        <p:spPr/>
        <p:txBody>
          <a:bodyPr/>
          <a:lstStyle/>
          <a:p>
            <a:fld id="{25804AFE-2503-429A-9F6C-BDE447D71329}"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28304062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MỤC TIÊU</a:t>
            </a:r>
            <a:endParaRPr lang="en-US"/>
          </a:p>
        </p:txBody>
      </p:sp>
      <p:sp>
        <p:nvSpPr>
          <p:cNvPr id="3" name="Content Placeholder 2"/>
          <p:cNvSpPr>
            <a:spLocks noGrp="1"/>
          </p:cNvSpPr>
          <p:nvPr>
            <p:ph idx="1"/>
          </p:nvPr>
        </p:nvSpPr>
        <p:spPr/>
        <p:txBody>
          <a:bodyPr/>
          <a:lstStyle/>
          <a:p>
            <a:r>
              <a:rPr lang="vi-VN"/>
              <a:t>Trình bày tổng thể </a:t>
            </a:r>
            <a:r>
              <a:rPr lang="vi-VN"/>
              <a:t>chương </a:t>
            </a:r>
            <a:r>
              <a:rPr lang="vi-VN" smtClean="0"/>
              <a:t>trình</a:t>
            </a:r>
            <a:endParaRPr lang="en-US" smtClean="0"/>
          </a:p>
          <a:p>
            <a:r>
              <a:rPr lang="en-US"/>
              <a:t>Khai báo biến </a:t>
            </a:r>
            <a:r>
              <a:rPr lang="en-US"/>
              <a:t>và </a:t>
            </a:r>
            <a:r>
              <a:rPr lang="en-US" smtClean="0"/>
              <a:t>hàm</a:t>
            </a:r>
          </a:p>
          <a:p>
            <a:r>
              <a:rPr lang="en-US" smtClean="0"/>
              <a:t>Trình bày dòng lệnh</a:t>
            </a:r>
          </a:p>
          <a:p>
            <a:r>
              <a:rPr lang="vi-VN"/>
              <a:t>Comment trong </a:t>
            </a:r>
            <a:r>
              <a:rPr lang="vi-VN"/>
              <a:t>chương </a:t>
            </a:r>
            <a:r>
              <a:rPr lang="vi-VN" smtClean="0"/>
              <a:t>trình</a:t>
            </a:r>
            <a:endParaRPr lang="en-US"/>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2</a:t>
            </a:fld>
            <a:endParaRPr lang="vi-VN"/>
          </a:p>
        </p:txBody>
      </p:sp>
    </p:spTree>
    <p:extLst>
      <p:ext uri="{BB962C8B-B14F-4D97-AF65-F5344CB8AC3E}">
        <p14:creationId xmlns:p14="http://schemas.microsoft.com/office/powerpoint/2010/main" val="2167464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id="{301DAAA9-0579-4BCE-AD5C-42ECEE80825A}"/>
              </a:ext>
            </a:extLst>
          </p:cNvPr>
          <p:cNvSpPr txBox="1"/>
          <p:nvPr/>
        </p:nvSpPr>
        <p:spPr>
          <a:xfrm>
            <a:off x="4275164" y="1776956"/>
            <a:ext cx="7055357" cy="795346"/>
          </a:xfrm>
          <a:prstGeom prst="rect">
            <a:avLst/>
          </a:prstGeom>
          <a:noFill/>
          <a:effectLst/>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vi-VN" sz="3500" b="1" dirty="0" smtClean="0">
                <a:ln>
                  <a:solidFill>
                    <a:schemeClr val="bg1"/>
                  </a:solidFill>
                </a:ln>
                <a:solidFill>
                  <a:srgbClr val="600477"/>
                </a:solidFill>
                <a:latin typeface="UTM Avo" panose="02040603050506020204" pitchFamily="18" charset="0"/>
              </a:rPr>
              <a:t>TRÂN TRỌNG CẢM ƠN!</a:t>
            </a:r>
            <a:endParaRPr lang="en-US" sz="3500" b="1" dirty="0">
              <a:ln>
                <a:solidFill>
                  <a:schemeClr val="bg1"/>
                </a:solidFill>
              </a:ln>
              <a:solidFill>
                <a:srgbClr val="600477"/>
              </a:solidFill>
              <a:latin typeface="UTM Avo" panose="020406030505060202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871" y="675061"/>
            <a:ext cx="3777949" cy="467543"/>
          </a:xfrm>
          <a:prstGeom prst="rect">
            <a:avLst/>
          </a:prstGeom>
        </p:spPr>
      </p:pic>
      <p:sp>
        <p:nvSpPr>
          <p:cNvPr id="10" name="Google Shape;4741;p464"/>
          <p:cNvSpPr txBox="1">
            <a:spLocks/>
          </p:cNvSpPr>
          <p:nvPr/>
        </p:nvSpPr>
        <p:spPr>
          <a:xfrm>
            <a:off x="5772553" y="2929613"/>
            <a:ext cx="5991075" cy="401347"/>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smtClean="0">
                <a:latin typeface="Roboto"/>
              </a:rPr>
              <a:t>238 </a:t>
            </a:r>
            <a:r>
              <a:rPr lang="en-US" sz="1800" b="1" dirty="0" err="1" smtClean="0">
                <a:latin typeface="Roboto"/>
              </a:rPr>
              <a:t>Hoàng</a:t>
            </a:r>
            <a:r>
              <a:rPr lang="en-US" sz="1800" b="1" dirty="0" smtClean="0">
                <a:latin typeface="Roboto"/>
              </a:rPr>
              <a:t> </a:t>
            </a:r>
            <a:r>
              <a:rPr lang="en-US" sz="1800" b="1" dirty="0" err="1" smtClean="0">
                <a:latin typeface="Roboto"/>
              </a:rPr>
              <a:t>Quốc</a:t>
            </a:r>
            <a:r>
              <a:rPr lang="en-US" sz="1800" b="1" dirty="0" smtClean="0">
                <a:latin typeface="Roboto"/>
              </a:rPr>
              <a:t> </a:t>
            </a:r>
            <a:r>
              <a:rPr lang="en-US" sz="1800" b="1" dirty="0" err="1" smtClean="0">
                <a:latin typeface="Roboto"/>
              </a:rPr>
              <a:t>Việt</a:t>
            </a:r>
            <a:r>
              <a:rPr lang="en-US" sz="1800" b="1" dirty="0" smtClean="0">
                <a:latin typeface="Roboto"/>
              </a:rPr>
              <a:t>, </a:t>
            </a:r>
            <a:r>
              <a:rPr lang="en-US" sz="1800" b="1" dirty="0" err="1" smtClean="0">
                <a:latin typeface="Roboto"/>
              </a:rPr>
              <a:t>Bắc</a:t>
            </a:r>
            <a:r>
              <a:rPr lang="en-US" sz="1800" b="1" dirty="0" smtClean="0">
                <a:latin typeface="Roboto"/>
              </a:rPr>
              <a:t> </a:t>
            </a:r>
            <a:r>
              <a:rPr lang="en-US" sz="1800" b="1" dirty="0" err="1" smtClean="0">
                <a:latin typeface="Roboto"/>
              </a:rPr>
              <a:t>Từ</a:t>
            </a:r>
            <a:r>
              <a:rPr lang="en-US" sz="1800" b="1" dirty="0" smtClean="0">
                <a:latin typeface="Roboto"/>
              </a:rPr>
              <a:t> </a:t>
            </a:r>
            <a:r>
              <a:rPr lang="en-US" sz="1800" b="1" dirty="0" err="1" smtClean="0">
                <a:latin typeface="Roboto"/>
              </a:rPr>
              <a:t>Liêm</a:t>
            </a:r>
            <a:r>
              <a:rPr lang="en-US" sz="1800" b="1" dirty="0" smtClean="0">
                <a:latin typeface="Roboto"/>
              </a:rPr>
              <a:t>, </a:t>
            </a:r>
            <a:r>
              <a:rPr lang="en-US" sz="1800" b="1" dirty="0" err="1" smtClean="0">
                <a:latin typeface="Roboto"/>
              </a:rPr>
              <a:t>Hà</a:t>
            </a:r>
            <a:r>
              <a:rPr lang="en-US" sz="1800" b="1" dirty="0" smtClean="0">
                <a:latin typeface="Roboto"/>
              </a:rPr>
              <a:t> </a:t>
            </a:r>
            <a:r>
              <a:rPr lang="en-US" sz="1800" b="1" dirty="0" err="1" smtClean="0">
                <a:latin typeface="Roboto"/>
              </a:rPr>
              <a:t>Nội</a:t>
            </a:r>
            <a:endParaRPr lang="vi-VN" sz="1800" b="1" dirty="0">
              <a:latin typeface="Roboto"/>
            </a:endParaRPr>
          </a:p>
        </p:txBody>
      </p:sp>
      <p:sp>
        <p:nvSpPr>
          <p:cNvPr id="11" name="Google Shape;4742;p464"/>
          <p:cNvSpPr txBox="1">
            <a:spLocks/>
          </p:cNvSpPr>
          <p:nvPr/>
        </p:nvSpPr>
        <p:spPr>
          <a:xfrm>
            <a:off x="5772553" y="3520137"/>
            <a:ext cx="3695206"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smtClean="0">
                <a:latin typeface="Roboto"/>
              </a:rPr>
              <a:t>0968.27.6996</a:t>
            </a:r>
            <a:endParaRPr lang="en-US" sz="1800" b="1" dirty="0">
              <a:latin typeface="Roboto"/>
            </a:endParaRPr>
          </a:p>
        </p:txBody>
      </p:sp>
      <p:sp>
        <p:nvSpPr>
          <p:cNvPr id="12" name="Google Shape;4743;p464"/>
          <p:cNvSpPr txBox="1">
            <a:spLocks/>
          </p:cNvSpPr>
          <p:nvPr/>
        </p:nvSpPr>
        <p:spPr>
          <a:xfrm>
            <a:off x="5772553" y="4166421"/>
            <a:ext cx="4863925"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smtClean="0">
                <a:latin typeface="Roboto"/>
                <a:hlinkClick r:id="rId3"/>
              </a:rPr>
              <a:t>tuyensinh@bachkhoa-aptech.edu.vn</a:t>
            </a:r>
            <a:endParaRPr lang="en-US" sz="1800" b="1" dirty="0">
              <a:latin typeface="Roboto"/>
            </a:endParaRPr>
          </a:p>
        </p:txBody>
      </p:sp>
      <p:pic>
        <p:nvPicPr>
          <p:cNvPr id="13" name="Google Shape;4745;p464" descr="Receiver"/>
          <p:cNvPicPr preferRelativeResize="0">
            <a:picLocks/>
          </p:cNvPicPr>
          <p:nvPr/>
        </p:nvPicPr>
        <p:blipFill rotWithShape="1">
          <a:blip r:embed="rId4">
            <a:alphaModFix/>
            <a:biLevel thresh="50000"/>
          </a:blip>
          <a:srcRect/>
          <a:stretch/>
        </p:blipFill>
        <p:spPr>
          <a:xfrm>
            <a:off x="5104559" y="3423731"/>
            <a:ext cx="469813" cy="469812"/>
          </a:xfrm>
          <a:prstGeom prst="ellipse">
            <a:avLst/>
          </a:prstGeom>
          <a:noFill/>
          <a:ln>
            <a:noFill/>
          </a:ln>
        </p:spPr>
      </p:pic>
      <p:pic>
        <p:nvPicPr>
          <p:cNvPr id="14" name="Google Shape;4746;p464" descr="Envelope"/>
          <p:cNvPicPr preferRelativeResize="0">
            <a:picLocks/>
          </p:cNvPicPr>
          <p:nvPr/>
        </p:nvPicPr>
        <p:blipFill rotWithShape="1">
          <a:blip r:embed="rId5">
            <a:alphaModFix/>
            <a:biLevel thresh="50000"/>
          </a:blip>
          <a:srcRect/>
          <a:stretch/>
        </p:blipFill>
        <p:spPr>
          <a:xfrm>
            <a:off x="5104559" y="4070014"/>
            <a:ext cx="469813" cy="469812"/>
          </a:xfrm>
          <a:prstGeom prst="ellipse">
            <a:avLst/>
          </a:prstGeom>
          <a:noFill/>
          <a:ln>
            <a:noFill/>
          </a:ln>
        </p:spPr>
      </p:pic>
      <p:pic>
        <p:nvPicPr>
          <p:cNvPr id="15" name="Google Shape;4748;p464" descr="User"/>
          <p:cNvPicPr preferRelativeResize="0">
            <a:picLocks/>
          </p:cNvPicPr>
          <p:nvPr/>
        </p:nvPicPr>
        <p:blipFill rotWithShape="1">
          <a:blip r:embed="rId6">
            <a:alphaModFix/>
            <a:biLevel thresh="50000"/>
          </a:blip>
          <a:srcRect/>
          <a:stretch/>
        </p:blipFill>
        <p:spPr>
          <a:xfrm>
            <a:off x="5104559" y="2833206"/>
            <a:ext cx="469813" cy="469812"/>
          </a:xfrm>
          <a:prstGeom prst="ellipse">
            <a:avLst/>
          </a:prstGeom>
          <a:noFill/>
          <a:ln>
            <a:noFill/>
          </a:ln>
        </p:spPr>
      </p:pic>
      <p:cxnSp>
        <p:nvCxnSpPr>
          <p:cNvPr id="16" name="Google Shape;4749;p464" descr="decorative element"/>
          <p:cNvCxnSpPr/>
          <p:nvPr/>
        </p:nvCxnSpPr>
        <p:spPr>
          <a:xfrm>
            <a:off x="5170080" y="3303018"/>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7" name="Google Shape;4750;p464" descr="decorative element"/>
          <p:cNvCxnSpPr/>
          <p:nvPr/>
        </p:nvCxnSpPr>
        <p:spPr>
          <a:xfrm>
            <a:off x="5170080" y="3902174"/>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8" name="Google Shape;4751;p464" descr="decorative element"/>
          <p:cNvCxnSpPr/>
          <p:nvPr/>
        </p:nvCxnSpPr>
        <p:spPr>
          <a:xfrm>
            <a:off x="5170080" y="4651474"/>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9" name="Google Shape;4751;p464" descr="decorative element"/>
          <p:cNvCxnSpPr/>
          <p:nvPr/>
        </p:nvCxnSpPr>
        <p:spPr>
          <a:xfrm>
            <a:off x="5170080" y="5302637"/>
            <a:ext cx="4297680" cy="0"/>
          </a:xfrm>
          <a:prstGeom prst="straightConnector1">
            <a:avLst/>
          </a:prstGeom>
          <a:noFill/>
          <a:ln w="9525" cap="flat" cmpd="sng">
            <a:solidFill>
              <a:srgbClr val="7030A0"/>
            </a:solidFill>
            <a:prstDash val="dash"/>
            <a:miter lim="800000"/>
            <a:headEnd type="none" w="sm" len="sm"/>
            <a:tailEnd type="none" w="sm" len="sm"/>
          </a:ln>
        </p:spPr>
      </p:cxnSp>
      <p:sp>
        <p:nvSpPr>
          <p:cNvPr id="20" name="Google Shape;4743;p464"/>
          <p:cNvSpPr txBox="1">
            <a:spLocks/>
          </p:cNvSpPr>
          <p:nvPr/>
        </p:nvSpPr>
        <p:spPr>
          <a:xfrm>
            <a:off x="5772553" y="4845294"/>
            <a:ext cx="4863925"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smtClean="0">
                <a:latin typeface="Roboto"/>
                <a:hlinkClick r:id="rId3"/>
              </a:rPr>
              <a:t>www.bachkhoa-aptech.edu.vn</a:t>
            </a:r>
            <a:endParaRPr lang="en-US" sz="1800" b="1" dirty="0">
              <a:latin typeface="Roboto"/>
            </a:endParaRPr>
          </a:p>
        </p:txBody>
      </p:sp>
      <p:pic>
        <p:nvPicPr>
          <p:cNvPr id="7170" name="Picture 2" descr="Káº¿t quáº£ hÃ¬nh áº£nh cho world icon PNG"/>
          <p:cNvPicPr>
            <a:picLocks noChangeAspect="1" noChangeArrowheads="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137321" y="4771421"/>
            <a:ext cx="424744" cy="42474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 xmlns:a16="http://schemas.microsoft.com/office/drawing/2014/main" id="{301DAAA9-0579-4BCE-AD5C-42ECEE80825A}"/>
              </a:ext>
            </a:extLst>
          </p:cNvPr>
          <p:cNvSpPr txBox="1"/>
          <p:nvPr/>
        </p:nvSpPr>
        <p:spPr>
          <a:xfrm>
            <a:off x="4823737" y="701033"/>
            <a:ext cx="7128577" cy="393634"/>
          </a:xfrm>
          <a:prstGeom prst="rect">
            <a:avLst/>
          </a:prstGeom>
          <a:noFill/>
          <a:effectLst/>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500" b="1" dirty="0" smtClean="0">
                <a:latin typeface="UTM Avo" panose="02040603050506020204" pitchFamily="18" charset="0"/>
              </a:rPr>
              <a:t>HỆ THỐNG ĐÀO TẠO CNTT QUỐC TẾ BACHKHOA - APTECH</a:t>
            </a:r>
            <a:endParaRPr lang="en-US" sz="1500" b="1" dirty="0">
              <a:latin typeface="UTM Avo" panose="02040603050506020204" pitchFamily="18" charset="0"/>
            </a:endParaRP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496" y="1878372"/>
            <a:ext cx="3744411" cy="3735097"/>
          </a:xfrm>
          <a:prstGeom prst="rect">
            <a:avLst/>
          </a:prstGeom>
        </p:spPr>
      </p:pic>
      <p:sp>
        <p:nvSpPr>
          <p:cNvPr id="3" name="Footer Placeholder 2"/>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20</a:t>
            </a:fld>
            <a:endParaRPr lang="vi-VN"/>
          </a:p>
        </p:txBody>
      </p:sp>
    </p:spTree>
    <p:extLst>
      <p:ext uri="{BB962C8B-B14F-4D97-AF65-F5344CB8AC3E}">
        <p14:creationId xmlns:p14="http://schemas.microsoft.com/office/powerpoint/2010/main" val="12878446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Môđun hóa chương trình</a:t>
            </a:r>
            <a:endParaRPr lang="en-US"/>
          </a:p>
        </p:txBody>
      </p:sp>
      <p:sp>
        <p:nvSpPr>
          <p:cNvPr id="3" name="Content Placeholder 2"/>
          <p:cNvSpPr>
            <a:spLocks noGrp="1"/>
          </p:cNvSpPr>
          <p:nvPr>
            <p:ph idx="1"/>
          </p:nvPr>
        </p:nvSpPr>
        <p:spPr/>
        <p:txBody>
          <a:bodyPr/>
          <a:lstStyle/>
          <a:p>
            <a:pPr fontAlgn="base">
              <a:lnSpc>
                <a:spcPct val="150000"/>
              </a:lnSpc>
            </a:pPr>
            <a:r>
              <a:rPr lang="vi-VN"/>
              <a:t>Chương trình của bạn nên được tách thành nhiều môđun, mỗi môđun thực hiện một công việc và càng độc lập với nhau càng tốt. Điều này sẽ giúp bạn dễ bảo dưỡng chương trình hơn và khi đọc chương trình, bạn không phải đọc nhiều, nhớ nhiều các đoạn lệnh nằm rải rác để hiểu được điều gì đang được thực hiện.</a:t>
            </a:r>
          </a:p>
          <a:p>
            <a:pPr fontAlgn="base">
              <a:lnSpc>
                <a:spcPct val="150000"/>
              </a:lnSpc>
            </a:pPr>
            <a:r>
              <a:rPr lang="vi-VN"/>
              <a:t>Khi muốn chuyển thông tin cho các chương trình con, bạn nên sử dụng các tham số. Tránh sử dụng các biến toàn cục để chuyển thông tin giữa các chương trình con. làm như vậy bạn sẽ triệt tiêu tính độc lập giữa các chương trình con và rất khó khăn khi kiểm soát giá trị của chúng khi chương trình thi hành. (Chú ý, bạn nên phân biệt giữa biến toàn cục và hằng số toàn cục)</a:t>
            </a:r>
          </a:p>
          <a:p>
            <a:pPr>
              <a:lnSpc>
                <a:spcPct val="150000"/>
              </a:lnSpc>
            </a:pPr>
            <a:endParaRPr lang="en-US"/>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3</a:t>
            </a:fld>
            <a:endParaRPr lang="vi-VN"/>
          </a:p>
        </p:txBody>
      </p:sp>
    </p:spTree>
    <p:extLst>
      <p:ext uri="{BB962C8B-B14F-4D97-AF65-F5344CB8AC3E}">
        <p14:creationId xmlns:p14="http://schemas.microsoft.com/office/powerpoint/2010/main" val="25109353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Code </a:t>
            </a:r>
            <a:r>
              <a:rPr lang="vi-VN" smtClean="0"/>
              <a:t>đơn </a:t>
            </a:r>
            <a:r>
              <a:rPr lang="vi-VN"/>
              <a:t>giản và </a:t>
            </a:r>
            <a:r>
              <a:rPr lang="vi-VN"/>
              <a:t>rõ </a:t>
            </a:r>
            <a:r>
              <a:rPr lang="vi-VN" smtClean="0"/>
              <a:t>ràn</a:t>
            </a:r>
            <a:r>
              <a:rPr lang="en-US" smtClean="0"/>
              <a:t>g</a:t>
            </a:r>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4</a:t>
            </a:fld>
            <a:endParaRPr lang="vi-VN"/>
          </a:p>
        </p:txBody>
      </p:sp>
      <p:pic>
        <p:nvPicPr>
          <p:cNvPr id="6" name="Picture 5"/>
          <p:cNvPicPr>
            <a:picLocks noChangeAspect="1"/>
          </p:cNvPicPr>
          <p:nvPr/>
        </p:nvPicPr>
        <p:blipFill>
          <a:blip r:embed="rId2"/>
          <a:stretch>
            <a:fillRect/>
          </a:stretch>
        </p:blipFill>
        <p:spPr>
          <a:xfrm>
            <a:off x="342028" y="692458"/>
            <a:ext cx="8274750" cy="5548113"/>
          </a:xfrm>
          <a:prstGeom prst="rect">
            <a:avLst/>
          </a:prstGeom>
        </p:spPr>
      </p:pic>
    </p:spTree>
    <p:extLst>
      <p:ext uri="{BB962C8B-B14F-4D97-AF65-F5344CB8AC3E}">
        <p14:creationId xmlns:p14="http://schemas.microsoft.com/office/powerpoint/2010/main" val="896028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Chương </a:t>
            </a:r>
            <a:r>
              <a:rPr lang="vi-VN"/>
              <a:t>trình </a:t>
            </a:r>
            <a:r>
              <a:rPr lang="vi-VN" smtClean="0"/>
              <a:t>nên </a:t>
            </a:r>
            <a:r>
              <a:rPr lang="vi-VN"/>
              <a:t>thực hiện như </a:t>
            </a:r>
            <a:r>
              <a:rPr lang="vi-VN"/>
              <a:t>một </a:t>
            </a:r>
            <a:r>
              <a:rPr lang="vi-VN" smtClean="0"/>
              <a:t>dòng</a:t>
            </a:r>
            <a:endParaRPr lang="en-US"/>
          </a:p>
        </p:txBody>
      </p:sp>
      <p:sp>
        <p:nvSpPr>
          <p:cNvPr id="3" name="Content Placeholder 2"/>
          <p:cNvSpPr>
            <a:spLocks noGrp="1"/>
          </p:cNvSpPr>
          <p:nvPr>
            <p:ph idx="1"/>
          </p:nvPr>
        </p:nvSpPr>
        <p:spPr/>
        <p:txBody>
          <a:bodyPr/>
          <a:lstStyle/>
          <a:p>
            <a:pPr fontAlgn="base"/>
            <a:r>
              <a:rPr lang="vi-VN"/>
              <a:t>Không nên sử dụng lệnh </a:t>
            </a:r>
            <a:r>
              <a:rPr lang="vi-VN" i="1"/>
              <a:t>goto</a:t>
            </a:r>
            <a:endParaRPr lang="vi-VN"/>
          </a:p>
          <a:p>
            <a:pPr fontAlgn="base"/>
            <a:r>
              <a:rPr lang="vi-VN"/>
              <a:t>Mỗi một hàm chỉ nên có một chỗ </a:t>
            </a:r>
            <a:r>
              <a:rPr lang="vi-VN" i="1"/>
              <a:t>return</a:t>
            </a:r>
            <a:r>
              <a:rPr lang="vi-VN"/>
              <a:t>, không nên </a:t>
            </a:r>
            <a:r>
              <a:rPr lang="vi-VN" i="1"/>
              <a:t>return </a:t>
            </a:r>
            <a:r>
              <a:rPr lang="vi-VN"/>
              <a:t>nhiều nơi trong hàm</a:t>
            </a:r>
          </a:p>
          <a:p>
            <a:endParaRPr lang="en-US"/>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5</a:t>
            </a:fld>
            <a:endParaRPr lang="vi-VN"/>
          </a:p>
        </p:txBody>
      </p:sp>
    </p:spTree>
    <p:extLst>
      <p:ext uri="{BB962C8B-B14F-4D97-AF65-F5344CB8AC3E}">
        <p14:creationId xmlns:p14="http://schemas.microsoft.com/office/powerpoint/2010/main" val="1553025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Khai báo biến và hàm</a:t>
            </a:r>
            <a:endParaRPr lang="en-US"/>
          </a:p>
        </p:txBody>
      </p:sp>
      <p:sp>
        <p:nvSpPr>
          <p:cNvPr id="3" name="Content Placeholder 2"/>
          <p:cNvSpPr>
            <a:spLocks noGrp="1"/>
          </p:cNvSpPr>
          <p:nvPr>
            <p:ph idx="1"/>
          </p:nvPr>
        </p:nvSpPr>
        <p:spPr/>
        <p:txBody>
          <a:bodyPr/>
          <a:lstStyle/>
          <a:p>
            <a:pPr>
              <a:lnSpc>
                <a:spcPct val="150000"/>
              </a:lnSpc>
            </a:pPr>
            <a:r>
              <a:rPr lang="vi-VN"/>
              <a:t>Một câu lệnh nên được đặt riêng trên một dòng, điều này sẽ giúp bạn rất nhiều trong quá trình debug.</a:t>
            </a:r>
            <a:endParaRPr lang="en-US"/>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6</a:t>
            </a:fld>
            <a:endParaRPr lang="vi-VN"/>
          </a:p>
        </p:txBody>
      </p:sp>
      <p:pic>
        <p:nvPicPr>
          <p:cNvPr id="6" name="Picture 5"/>
          <p:cNvPicPr>
            <a:picLocks noChangeAspect="1"/>
          </p:cNvPicPr>
          <p:nvPr/>
        </p:nvPicPr>
        <p:blipFill>
          <a:blip r:embed="rId2"/>
          <a:stretch>
            <a:fillRect/>
          </a:stretch>
        </p:blipFill>
        <p:spPr>
          <a:xfrm>
            <a:off x="3552213" y="1424582"/>
            <a:ext cx="6685714" cy="4752381"/>
          </a:xfrm>
          <a:prstGeom prst="rect">
            <a:avLst/>
          </a:prstGeom>
        </p:spPr>
      </p:pic>
    </p:spTree>
    <p:extLst>
      <p:ext uri="{BB962C8B-B14F-4D97-AF65-F5344CB8AC3E}">
        <p14:creationId xmlns:p14="http://schemas.microsoft.com/office/powerpoint/2010/main" val="22303654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khai báo hàm</a:t>
            </a:r>
            <a:endParaRPr lang="en-US"/>
          </a:p>
        </p:txBody>
      </p:sp>
      <p:sp>
        <p:nvSpPr>
          <p:cNvPr id="3" name="Content Placeholder 2"/>
          <p:cNvSpPr>
            <a:spLocks noGrp="1"/>
          </p:cNvSpPr>
          <p:nvPr>
            <p:ph idx="1"/>
          </p:nvPr>
        </p:nvSpPr>
        <p:spPr/>
        <p:txBody>
          <a:bodyPr/>
          <a:lstStyle/>
          <a:p>
            <a:pPr>
              <a:lnSpc>
                <a:spcPct val="150000"/>
              </a:lnSpc>
            </a:pPr>
            <a:r>
              <a:rPr lang="vi-VN"/>
              <a:t>Các dấu {} bao các khối lệnh phải được căn thẳng hàng.</a:t>
            </a:r>
            <a:endParaRPr lang="en-US"/>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7</a:t>
            </a:fld>
            <a:endParaRPr lang="vi-VN"/>
          </a:p>
        </p:txBody>
      </p:sp>
      <p:pic>
        <p:nvPicPr>
          <p:cNvPr id="7" name="Picture 6"/>
          <p:cNvPicPr>
            <a:picLocks noChangeAspect="1"/>
          </p:cNvPicPr>
          <p:nvPr/>
        </p:nvPicPr>
        <p:blipFill>
          <a:blip r:embed="rId2"/>
          <a:stretch>
            <a:fillRect/>
          </a:stretch>
        </p:blipFill>
        <p:spPr>
          <a:xfrm>
            <a:off x="3086132" y="1450551"/>
            <a:ext cx="6008440" cy="4726412"/>
          </a:xfrm>
          <a:prstGeom prst="rect">
            <a:avLst/>
          </a:prstGeom>
        </p:spPr>
      </p:pic>
    </p:spTree>
    <p:extLst>
      <p:ext uri="{BB962C8B-B14F-4D97-AF65-F5344CB8AC3E}">
        <p14:creationId xmlns:p14="http://schemas.microsoft.com/office/powerpoint/2010/main" val="37366027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khai báo hàm</a:t>
            </a:r>
            <a:endParaRPr lang="en-US"/>
          </a:p>
        </p:txBody>
      </p:sp>
      <p:sp>
        <p:nvSpPr>
          <p:cNvPr id="3" name="Content Placeholder 2"/>
          <p:cNvSpPr>
            <a:spLocks noGrp="1"/>
          </p:cNvSpPr>
          <p:nvPr>
            <p:ph idx="1"/>
          </p:nvPr>
        </p:nvSpPr>
        <p:spPr/>
        <p:txBody>
          <a:bodyPr>
            <a:normAutofit/>
          </a:bodyPr>
          <a:lstStyle/>
          <a:p>
            <a:pPr>
              <a:lnSpc>
                <a:spcPct val="150000"/>
              </a:lnSpc>
            </a:pPr>
            <a:r>
              <a:rPr lang="vi-VN" sz="2000"/>
              <a:t>Biến nên được khai báo ở gần vị trí mà nó bắt đầu được sử dụng, như vậy bạn sẽ tránh được việc khai báo một loạt các biến dư thừa ở đầu hàm hay </a:t>
            </a:r>
            <a:r>
              <a:rPr lang="vi-VN" sz="2000"/>
              <a:t>chương </a:t>
            </a:r>
            <a:r>
              <a:rPr lang="vi-VN" sz="2000" smtClean="0"/>
              <a:t>trình.</a:t>
            </a:r>
            <a:r>
              <a:rPr lang="en-US" sz="2000" smtClean="0"/>
              <a:t> Mỗi </a:t>
            </a:r>
            <a:r>
              <a:rPr lang="en-US" sz="2000"/>
              <a:t>biến nên khai báo trên một hàng nhằm dễ chú thích về ý nghĩa của mỗi </a:t>
            </a:r>
            <a:r>
              <a:rPr lang="en-US" sz="2000"/>
              <a:t>biến</a:t>
            </a:r>
            <a:r>
              <a:rPr lang="en-US" sz="2000" smtClean="0"/>
              <a:t>.</a:t>
            </a:r>
          </a:p>
          <a:p>
            <a:pPr>
              <a:lnSpc>
                <a:spcPct val="150000"/>
              </a:lnSpc>
            </a:pPr>
            <a:endParaRPr lang="en-US" sz="2000"/>
          </a:p>
          <a:p>
            <a:pPr>
              <a:lnSpc>
                <a:spcPct val="150000"/>
              </a:lnSpc>
            </a:pPr>
            <a:endParaRPr lang="en-US" sz="2000" smtClean="0"/>
          </a:p>
          <a:p>
            <a:pPr>
              <a:lnSpc>
                <a:spcPct val="150000"/>
              </a:lnSpc>
            </a:pPr>
            <a:r>
              <a:rPr lang="vi-VN" sz="2000"/>
              <a:t>Tên biến nên là danh từ và đặt sao cho đủ nghĩa để nói lên được nó đại diện cho cái gì, nó có thể là các từ hoàn chỉnh hoặc viết tắt nhưng phải dễ đọc (dễ phát âm). Nếu khó đọc thì khi trao đổi với nhau nói ra được cái tên biến chắc méo hết cả mồm.</a:t>
            </a:r>
            <a:endParaRPr lang="en-US" sz="2000"/>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8</a:t>
            </a:fld>
            <a:endParaRPr lang="vi-VN"/>
          </a:p>
        </p:txBody>
      </p:sp>
      <p:pic>
        <p:nvPicPr>
          <p:cNvPr id="6" name="Picture 5"/>
          <p:cNvPicPr>
            <a:picLocks noChangeAspect="1"/>
          </p:cNvPicPr>
          <p:nvPr/>
        </p:nvPicPr>
        <p:blipFill>
          <a:blip r:embed="rId2"/>
          <a:stretch>
            <a:fillRect/>
          </a:stretch>
        </p:blipFill>
        <p:spPr>
          <a:xfrm>
            <a:off x="237893" y="2196940"/>
            <a:ext cx="6743467" cy="1147622"/>
          </a:xfrm>
          <a:prstGeom prst="rect">
            <a:avLst/>
          </a:prstGeom>
        </p:spPr>
      </p:pic>
      <p:pic>
        <p:nvPicPr>
          <p:cNvPr id="8" name="Picture 7"/>
          <p:cNvPicPr>
            <a:picLocks noChangeAspect="1"/>
          </p:cNvPicPr>
          <p:nvPr/>
        </p:nvPicPr>
        <p:blipFill>
          <a:blip r:embed="rId3"/>
          <a:stretch>
            <a:fillRect/>
          </a:stretch>
        </p:blipFill>
        <p:spPr>
          <a:xfrm>
            <a:off x="5858284" y="4423719"/>
            <a:ext cx="6078344" cy="1678863"/>
          </a:xfrm>
          <a:prstGeom prst="rect">
            <a:avLst/>
          </a:prstGeom>
        </p:spPr>
      </p:pic>
    </p:spTree>
    <p:extLst>
      <p:ext uri="{BB962C8B-B14F-4D97-AF65-F5344CB8AC3E}">
        <p14:creationId xmlns:p14="http://schemas.microsoft.com/office/powerpoint/2010/main" val="4133459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Cách khai báo hàm</a:t>
            </a:r>
            <a:endParaRPr lang="en-US"/>
          </a:p>
        </p:txBody>
      </p:sp>
      <p:sp>
        <p:nvSpPr>
          <p:cNvPr id="3" name="Content Placeholder 2"/>
          <p:cNvSpPr>
            <a:spLocks noGrp="1"/>
          </p:cNvSpPr>
          <p:nvPr>
            <p:ph idx="1"/>
          </p:nvPr>
        </p:nvSpPr>
        <p:spPr/>
        <p:txBody>
          <a:bodyPr>
            <a:normAutofit/>
          </a:bodyPr>
          <a:lstStyle/>
          <a:p>
            <a:pPr>
              <a:lnSpc>
                <a:spcPct val="150000"/>
              </a:lnSpc>
            </a:pPr>
            <a:r>
              <a:rPr lang="en-US" sz="2000"/>
              <a:t>Tên của hàm nên là động từ và phản ánh chính xác công việc mà nó thực </a:t>
            </a:r>
            <a:r>
              <a:rPr lang="en-US" sz="2000"/>
              <a:t>hiện</a:t>
            </a:r>
            <a:r>
              <a:rPr lang="en-US" sz="2000" smtClean="0"/>
              <a:t>.</a:t>
            </a:r>
          </a:p>
          <a:p>
            <a:pPr marL="457200" lvl="1" indent="0" fontAlgn="base">
              <a:lnSpc>
                <a:spcPct val="150000"/>
              </a:lnSpc>
              <a:buNone/>
            </a:pPr>
            <a:r>
              <a:rPr lang="en-US" sz="1800" b="1" smtClean="0"/>
              <a:t>Ví </a:t>
            </a:r>
            <a:r>
              <a:rPr lang="en-US" sz="1800" b="1"/>
              <a:t>dụ</a:t>
            </a:r>
            <a:r>
              <a:rPr lang="en-US" sz="1800" b="1"/>
              <a:t> </a:t>
            </a:r>
            <a:r>
              <a:rPr lang="en-US" sz="1800" b="1" smtClean="0"/>
              <a:t>→</a:t>
            </a:r>
          </a:p>
          <a:p>
            <a:pPr marL="457200" lvl="1" indent="0" fontAlgn="base">
              <a:lnSpc>
                <a:spcPct val="150000"/>
              </a:lnSpc>
              <a:buNone/>
            </a:pPr>
            <a:r>
              <a:rPr lang="en-US" sz="1800" smtClean="0"/>
              <a:t>Nên đặt tên hàm là </a:t>
            </a:r>
            <a:r>
              <a:rPr lang="en-US" sz="1800" i="1" smtClean="0"/>
              <a:t>CheckForErrors()</a:t>
            </a:r>
            <a:r>
              <a:rPr lang="en-US" sz="1800" smtClean="0"/>
              <a:t> thay vì </a:t>
            </a:r>
            <a:r>
              <a:rPr lang="en-US" sz="1800" i="1" smtClean="0"/>
              <a:t>ErrorCheck()</a:t>
            </a:r>
            <a:r>
              <a:rPr lang="en-US" sz="1800" smtClean="0"/>
              <a:t>, </a:t>
            </a:r>
            <a:r>
              <a:rPr lang="en-US" sz="1800" i="1" smtClean="0"/>
              <a:t>DumpDataToFile()</a:t>
            </a:r>
            <a:r>
              <a:rPr lang="en-US" sz="1800" smtClean="0"/>
              <a:t> thay vì </a:t>
            </a:r>
            <a:r>
              <a:rPr lang="en-US" sz="1800" i="1" smtClean="0"/>
              <a:t>DataFile()</a:t>
            </a:r>
            <a:r>
              <a:rPr lang="en-US" sz="1800" smtClean="0"/>
              <a:t>.</a:t>
            </a:r>
          </a:p>
          <a:p>
            <a:pPr>
              <a:lnSpc>
                <a:spcPct val="150000"/>
              </a:lnSpc>
            </a:pPr>
            <a:r>
              <a:rPr lang="vi-VN" sz="2000"/>
              <a:t>Nên sử dụng hợp lý các ký tự hoa và thường khi đặt tên biến và hàm, điều này sẽ giúp chương trình dễ đọc </a:t>
            </a:r>
            <a:r>
              <a:rPr lang="vi-VN" sz="2000"/>
              <a:t>hơn</a:t>
            </a:r>
            <a:r>
              <a:rPr lang="vi-VN" sz="2000" smtClean="0"/>
              <a:t>.</a:t>
            </a:r>
            <a:endParaRPr lang="en-US" sz="2000" smtClean="0"/>
          </a:p>
          <a:p>
            <a:pPr>
              <a:lnSpc>
                <a:spcPct val="150000"/>
              </a:lnSpc>
            </a:pPr>
            <a:r>
              <a:rPr lang="vi-VN" sz="2000"/>
              <a:t>Các hằng số không nên viết trực tiếp vào chương trình.</a:t>
            </a:r>
            <a:endParaRPr lang="en-US" sz="2000"/>
          </a:p>
        </p:txBody>
      </p:sp>
      <p:sp>
        <p:nvSpPr>
          <p:cNvPr id="4" name="Footer Placeholder 3"/>
          <p:cNvSpPr>
            <a:spLocks noGrp="1"/>
          </p:cNvSpPr>
          <p:nvPr>
            <p:ph type="ftr" sz="quarter" idx="11"/>
          </p:nvPr>
        </p:nvSpPr>
        <p:spPr/>
        <p:txBody>
          <a:bodyPr/>
          <a:lstStyle/>
          <a:p>
            <a:r>
              <a:rPr lang="vi-VN" smtClean="0"/>
              <a:t>Bài 5 - Quy tắc viết code trong C</a:t>
            </a:r>
            <a:endParaRPr lang="vi-VN"/>
          </a:p>
        </p:txBody>
      </p:sp>
      <p:sp>
        <p:nvSpPr>
          <p:cNvPr id="5" name="Slide Number Placeholder 4"/>
          <p:cNvSpPr>
            <a:spLocks noGrp="1"/>
          </p:cNvSpPr>
          <p:nvPr>
            <p:ph type="sldNum" sz="quarter" idx="12"/>
          </p:nvPr>
        </p:nvSpPr>
        <p:spPr/>
        <p:txBody>
          <a:bodyPr/>
          <a:lstStyle/>
          <a:p>
            <a:fld id="{201540FA-0942-482B-9F37-EA3921DFDA04}" type="slidenum">
              <a:rPr lang="vi-VN" smtClean="0"/>
              <a:t>9</a:t>
            </a:fld>
            <a:endParaRPr lang="vi-VN"/>
          </a:p>
        </p:txBody>
      </p:sp>
      <p:pic>
        <p:nvPicPr>
          <p:cNvPr id="7" name="Picture 6"/>
          <p:cNvPicPr>
            <a:picLocks noChangeAspect="1"/>
          </p:cNvPicPr>
          <p:nvPr/>
        </p:nvPicPr>
        <p:blipFill rotWithShape="1">
          <a:blip r:embed="rId2"/>
          <a:srcRect b="19015"/>
          <a:stretch/>
        </p:blipFill>
        <p:spPr>
          <a:xfrm>
            <a:off x="3240984" y="3878526"/>
            <a:ext cx="6780952" cy="2298437"/>
          </a:xfrm>
          <a:prstGeom prst="rect">
            <a:avLst/>
          </a:prstGeom>
        </p:spPr>
      </p:pic>
    </p:spTree>
    <p:extLst>
      <p:ext uri="{BB962C8B-B14F-4D97-AF65-F5344CB8AC3E}">
        <p14:creationId xmlns:p14="http://schemas.microsoft.com/office/powerpoint/2010/main" val="17893070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6420</TotalTime>
  <Words>1038</Words>
  <Application>Microsoft Office PowerPoint</Application>
  <PresentationFormat>Widescreen</PresentationFormat>
  <Paragraphs>116</Paragraphs>
  <Slides>20</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Roboto</vt:lpstr>
      <vt:lpstr>Tahoma</vt:lpstr>
      <vt:lpstr>UTM Avo</vt:lpstr>
      <vt:lpstr>Office Theme</vt:lpstr>
      <vt:lpstr>1_Office Theme</vt:lpstr>
      <vt:lpstr>BÀI 5  QUY TẮC VIẾT CODE TRONG C</vt:lpstr>
      <vt:lpstr>MỤC TIÊU</vt:lpstr>
      <vt:lpstr>Môđun hóa chương trình</vt:lpstr>
      <vt:lpstr>Code đơn giản và rõ ràng</vt:lpstr>
      <vt:lpstr>Chương trình nên thực hiện như một dòng</vt:lpstr>
      <vt:lpstr>Khai báo biến và hàm</vt:lpstr>
      <vt:lpstr>Cách khai báo hàm</vt:lpstr>
      <vt:lpstr>Cách khai báo hàm</vt:lpstr>
      <vt:lpstr>Cách khai báo hàm</vt:lpstr>
      <vt:lpstr>Cách khai báo hàm</vt:lpstr>
      <vt:lpstr>Trình bày dòng lệnh</vt:lpstr>
      <vt:lpstr>Trình bày dòng lệnh</vt:lpstr>
      <vt:lpstr>Trình bày dòng lệnh</vt:lpstr>
      <vt:lpstr>Trình bày dòng lệnh</vt:lpstr>
      <vt:lpstr>Comment trong chương trình</vt:lpstr>
      <vt:lpstr>Comment trong chương trình</vt:lpstr>
      <vt:lpstr>Comment trong chương trình</vt:lpstr>
      <vt:lpstr>HỎI ĐÁP</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 Dang</dc:creator>
  <cp:lastModifiedBy>Lại Đức Chung</cp:lastModifiedBy>
  <cp:revision>1992</cp:revision>
  <dcterms:created xsi:type="dcterms:W3CDTF">2018-01-11T08:27:42Z</dcterms:created>
  <dcterms:modified xsi:type="dcterms:W3CDTF">2020-05-06T07:01:52Z</dcterms:modified>
</cp:coreProperties>
</file>